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2597730bf6d4598" /><Relationship Type="http://schemas.openxmlformats.org/officeDocument/2006/relationships/extended-properties" Target="/docProps/app.xml" Id="R5da2f0e0b7d04495" /><Relationship Type="http://schemas.openxmlformats.org/officeDocument/2006/relationships/officeDocument" Target="/ppt/presentation.xml" Id="R54f267638a774910" /></Relationships>
</file>

<file path=ppt/presentation.xml><?xml version="1.0" encoding="utf-8"?>
<p:presentation xmlns:p="http://schemas.openxmlformats.org/presentationml/2006/main">
  <p:sldMasterIdLst>
    <p:sldMasterId xmlns:r="http://schemas.openxmlformats.org/officeDocument/2006/relationships" id="2147483648" r:id="R4e1da71cfea94aa7"/>
  </p:sldMasterIdLst>
  <p:notesMasterIdLst>
    <p:notesMasterId xmlns:r="http://schemas.openxmlformats.org/officeDocument/2006/relationships" r:id="Rc6db474cf4104051"/>
  </p:notesMasterIdLst>
  <p:sldIdLst>
    <p:sldId xmlns:r="http://schemas.openxmlformats.org/officeDocument/2006/relationships" id="256" r:id="Rc3c8d3fca7874887"/>
    <p:sldId xmlns:r="http://schemas.openxmlformats.org/officeDocument/2006/relationships" id="257" r:id="R40de7edb1ca245c4"/>
    <p:sldId xmlns:r="http://schemas.openxmlformats.org/officeDocument/2006/relationships" id="258" r:id="R96c1df7c7c71400f"/>
    <p:sldId xmlns:r="http://schemas.openxmlformats.org/officeDocument/2006/relationships" id="259" r:id="R491810d9230a486c"/>
    <p:sldId xmlns:r="http://schemas.openxmlformats.org/officeDocument/2006/relationships" id="260" r:id="Ra8565b2ce3d94775"/>
    <p:sldId xmlns:r="http://schemas.openxmlformats.org/officeDocument/2006/relationships" id="261" r:id="R6d4cb9aeed8944ff"/>
    <p:sldId xmlns:r="http://schemas.openxmlformats.org/officeDocument/2006/relationships" id="262" r:id="Rfe11b23807d4427b"/>
    <p:sldId xmlns:r="http://schemas.openxmlformats.org/officeDocument/2006/relationships" id="263" r:id="R026d0e685b8d4369"/>
    <p:sldId xmlns:r="http://schemas.openxmlformats.org/officeDocument/2006/relationships" id="264" r:id="Rb816e6c064f14f18"/>
    <p:sldId xmlns:r="http://schemas.openxmlformats.org/officeDocument/2006/relationships" id="265" r:id="R0a1ab377f503446f"/>
    <p:sldId xmlns:r="http://schemas.openxmlformats.org/officeDocument/2006/relationships" id="266" r:id="R45678ba51cdd4e2b"/>
    <p:sldId xmlns:r="http://schemas.openxmlformats.org/officeDocument/2006/relationships" id="267" r:id="Re7111e002acd4cd7"/>
    <p:sldId xmlns:r="http://schemas.openxmlformats.org/officeDocument/2006/relationships" id="268" r:id="R7eef052899e1496c"/>
    <p:sldId xmlns:r="http://schemas.openxmlformats.org/officeDocument/2006/relationships" id="269" r:id="R5d0a9d9456794fd9"/>
    <p:sldId xmlns:r="http://schemas.openxmlformats.org/officeDocument/2006/relationships" id="270" r:id="R8942080403d343c5"/>
    <p:sldId xmlns:r="http://schemas.openxmlformats.org/officeDocument/2006/relationships" id="271" r:id="R9504c1558582402e"/>
    <p:sldId xmlns:r="http://schemas.openxmlformats.org/officeDocument/2006/relationships" id="272" r:id="R8ee42a51b7ed4ccb"/>
    <p:sldId xmlns:r="http://schemas.openxmlformats.org/officeDocument/2006/relationships" id="273" r:id="R57a7af8861bc46a2"/>
    <p:sldId xmlns:r="http://schemas.openxmlformats.org/officeDocument/2006/relationships" id="274" r:id="R6e7c440e3b1540d0"/>
    <p:sldId xmlns:r="http://schemas.openxmlformats.org/officeDocument/2006/relationships" id="275" r:id="R32d2e51b2cc246ca"/>
    <p:sldId xmlns:r="http://schemas.openxmlformats.org/officeDocument/2006/relationships" id="276" r:id="R4cc2ab22596a4a60"/>
    <p:sldId xmlns:r="http://schemas.openxmlformats.org/officeDocument/2006/relationships" id="277" r:id="R98ca80595ac74578"/>
    <p:sldId xmlns:r="http://schemas.openxmlformats.org/officeDocument/2006/relationships" id="278" r:id="Rfec39edba3644191"/>
    <p:sldId xmlns:r="http://schemas.openxmlformats.org/officeDocument/2006/relationships" id="279" r:id="R96f8e614f3cd4d79"/>
    <p:sldId xmlns:r="http://schemas.openxmlformats.org/officeDocument/2006/relationships" id="280" r:id="R593480e8a9094b92"/>
    <p:sldId xmlns:r="http://schemas.openxmlformats.org/officeDocument/2006/relationships" id="281" r:id="Re2a0f6f628d146a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89ce1fc7f6264d41" /><Relationship Type="http://schemas.openxmlformats.org/officeDocument/2006/relationships/slideMaster" Target="/ppt/slideMasters/slideMaster1.xml" Id="R4e1da71cfea94aa7" /><Relationship Type="http://schemas.openxmlformats.org/officeDocument/2006/relationships/notesMaster" Target="/ppt/notesMasters/notesMaster1.xml" Id="Rc6db474cf4104051" /><Relationship Type="http://schemas.openxmlformats.org/officeDocument/2006/relationships/presProps" Target="/ppt/presProps.xml" Id="R380d1328d2ab48d9" /><Relationship Type="http://schemas.openxmlformats.org/officeDocument/2006/relationships/viewProps" Target="/ppt/viewProps.xml" Id="R2864a5ed82a84f82" /><Relationship Type="http://schemas.openxmlformats.org/officeDocument/2006/relationships/tableStyles" Target="/ppt/tableStyles.xml" Id="R96f6969fea9b4580" /><Relationship Type="http://schemas.openxmlformats.org/officeDocument/2006/relationships/slide" Target="/ppt/slides/slide1.xml" Id="Rc3c8d3fca7874887" /><Relationship Type="http://schemas.openxmlformats.org/officeDocument/2006/relationships/slide" Target="/ppt/slides/slide2.xml" Id="R40de7edb1ca245c4" /><Relationship Type="http://schemas.openxmlformats.org/officeDocument/2006/relationships/slide" Target="/ppt/slides/slide3.xml" Id="R96c1df7c7c71400f" /><Relationship Type="http://schemas.openxmlformats.org/officeDocument/2006/relationships/slide" Target="/ppt/slides/slide4.xml" Id="R491810d9230a486c" /><Relationship Type="http://schemas.openxmlformats.org/officeDocument/2006/relationships/slide" Target="/ppt/slides/slide5.xml" Id="Ra8565b2ce3d94775" /><Relationship Type="http://schemas.openxmlformats.org/officeDocument/2006/relationships/slide" Target="/ppt/slides/slide6.xml" Id="R6d4cb9aeed8944ff" /><Relationship Type="http://schemas.openxmlformats.org/officeDocument/2006/relationships/slide" Target="/ppt/slides/slide7.xml" Id="Rfe11b23807d4427b" /><Relationship Type="http://schemas.openxmlformats.org/officeDocument/2006/relationships/slide" Target="/ppt/slides/slide8.xml" Id="R026d0e685b8d4369" /><Relationship Type="http://schemas.openxmlformats.org/officeDocument/2006/relationships/slide" Target="/ppt/slides/slide9.xml" Id="Rb816e6c064f14f18" /><Relationship Type="http://schemas.openxmlformats.org/officeDocument/2006/relationships/slide" Target="/ppt/slides/slide10.xml" Id="R0a1ab377f503446f" /><Relationship Type="http://schemas.openxmlformats.org/officeDocument/2006/relationships/slide" Target="/ppt/slides/slide11.xml" Id="R45678ba51cdd4e2b" /><Relationship Type="http://schemas.openxmlformats.org/officeDocument/2006/relationships/slide" Target="/ppt/slides/slide12.xml" Id="Re7111e002acd4cd7" /><Relationship Type="http://schemas.openxmlformats.org/officeDocument/2006/relationships/slide" Target="/ppt/slides/slide13.xml" Id="R7eef052899e1496c" /><Relationship Type="http://schemas.openxmlformats.org/officeDocument/2006/relationships/slide" Target="/ppt/slides/slide14.xml" Id="R5d0a9d9456794fd9" /><Relationship Type="http://schemas.openxmlformats.org/officeDocument/2006/relationships/slide" Target="/ppt/slides/slide15.xml" Id="R8942080403d343c5" /><Relationship Type="http://schemas.openxmlformats.org/officeDocument/2006/relationships/slide" Target="/ppt/slides/slide16.xml" Id="R9504c1558582402e" /><Relationship Type="http://schemas.openxmlformats.org/officeDocument/2006/relationships/slide" Target="/ppt/slides/slide17.xml" Id="R8ee42a51b7ed4ccb" /><Relationship Type="http://schemas.openxmlformats.org/officeDocument/2006/relationships/slide" Target="/ppt/slides/slide18.xml" Id="R57a7af8861bc46a2" /><Relationship Type="http://schemas.openxmlformats.org/officeDocument/2006/relationships/slide" Target="/ppt/slides/slide19.xml" Id="R6e7c440e3b1540d0" /><Relationship Type="http://schemas.openxmlformats.org/officeDocument/2006/relationships/slide" Target="/ppt/slides/slide20.xml" Id="R32d2e51b2cc246ca" /><Relationship Type="http://schemas.openxmlformats.org/officeDocument/2006/relationships/slide" Target="/ppt/slides/slide21.xml" Id="R4cc2ab22596a4a60" /><Relationship Type="http://schemas.openxmlformats.org/officeDocument/2006/relationships/slide" Target="/ppt/slides/slide22.xml" Id="R98ca80595ac74578" /><Relationship Type="http://schemas.openxmlformats.org/officeDocument/2006/relationships/slide" Target="/ppt/slides/slide23.xml" Id="Rfec39edba3644191" /><Relationship Type="http://schemas.openxmlformats.org/officeDocument/2006/relationships/slide" Target="/ppt/slides/slide24.xml" Id="R96f8e614f3cd4d79" /><Relationship Type="http://schemas.openxmlformats.org/officeDocument/2006/relationships/slide" Target="/ppt/slides/slide25.xml" Id="R593480e8a9094b92" /><Relationship Type="http://schemas.openxmlformats.org/officeDocument/2006/relationships/slide" Target="/ppt/slides/slide26.xml" Id="Re2a0f6f628d146a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33cbd37fb3432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0c061bbb5344c96" /><Relationship Type="http://schemas.openxmlformats.org/officeDocument/2006/relationships/notesMaster" Target="/ppt/notesMasters/notesMaster1.xml" Id="Red967b8e3ba74281" /></Relationships>
</file>

<file path=ppt/notesSlides/_rels/notesSlide2.xml.rels>&#65279;<?xml version="1.0" encoding="utf-8"?><Relationships xmlns="http://schemas.openxmlformats.org/package/2006/relationships"><Relationship Type="http://schemas.openxmlformats.org/officeDocument/2006/relationships/slide" Target="/ppt/slides/slide2.xml" Id="R46639d73bbf04661" /><Relationship Type="http://schemas.openxmlformats.org/officeDocument/2006/relationships/notesMaster" Target="/ppt/notesMasters/notesMaster1.xml" Id="R000988e4001d4a88" /></Relationships>
</file>

<file path=ppt/notesSlides/_rels/notesSlide3.xml.rels>&#65279;<?xml version="1.0" encoding="utf-8"?><Relationships xmlns="http://schemas.openxmlformats.org/package/2006/relationships"><Relationship Type="http://schemas.openxmlformats.org/officeDocument/2006/relationships/slide" Target="/ppt/slides/slide3.xml" Id="Rb7ade4299f5d49d3" /><Relationship Type="http://schemas.openxmlformats.org/officeDocument/2006/relationships/notesMaster" Target="/ppt/notesMasters/notesMaster1.xml" Id="R101bccae686b4a5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cd289745a8540b2" /><Relationship Type="http://schemas.openxmlformats.org/officeDocument/2006/relationships/notesMaster" Target="/ppt/notesMasters/notesMaster1.xml" Id="R60a493af57f448fd" /></Relationships>
</file>

<file path=ppt/notesSlides/_rels/notesSlide5.xml.rels>&#65279;<?xml version="1.0" encoding="utf-8"?><Relationships xmlns="http://schemas.openxmlformats.org/package/2006/relationships"><Relationship Type="http://schemas.openxmlformats.org/officeDocument/2006/relationships/slide" Target="/ppt/slides/slide5.xml" Id="Re314e9e799f44cb7" /><Relationship Type="http://schemas.openxmlformats.org/officeDocument/2006/relationships/notesMaster" Target="/ppt/notesMasters/notesMaster1.xml" Id="R5922f4b7377243b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fcf1180768b4ceb" /><Relationship Type="http://schemas.openxmlformats.org/officeDocument/2006/relationships/notesMaster" Target="/ppt/notesMasters/notesMaster1.xml" Id="Rd14e258ce67a4f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304930c047476d" /><Relationship Type="http://schemas.openxmlformats.org/officeDocument/2006/relationships/notesMaster" Target="/ppt/notesMasters/notesMaster1.xml" Id="Rfa2e919e4a114c9b" /></Relationships>
</file>

<file path=ppt/notesSlides/_rels/notesSlide8.xml.rels>&#65279;<?xml version="1.0" encoding="utf-8"?><Relationships xmlns="http://schemas.openxmlformats.org/package/2006/relationships"><Relationship Type="http://schemas.openxmlformats.org/officeDocument/2006/relationships/slide" Target="/ppt/slides/slide8.xml" Id="R80dd4f38c9134483" /><Relationship Type="http://schemas.openxmlformats.org/officeDocument/2006/relationships/notesMaster" Target="/ppt/notesMasters/notesMaster1.xml" Id="Rd4c7d65a451b4157" /></Relationships>
</file>

<file path=ppt/notesSlides/_rels/notesSlide9.xml.rels>&#65279;<?xml version="1.0" encoding="utf-8"?><Relationships xmlns="http://schemas.openxmlformats.org/package/2006/relationships"><Relationship Type="http://schemas.openxmlformats.org/officeDocument/2006/relationships/slide" Target="/ppt/slides/slide9.xml" Id="Rac028fca267f4509" /><Relationship Type="http://schemas.openxmlformats.org/officeDocument/2006/relationships/notesMaster" Target="/ppt/notesMasters/notesMaster1.xml" Id="Rf833fdb806234a1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4266130087c4bc7" /><Relationship Type="http://schemas.openxmlformats.org/officeDocument/2006/relationships/notesMaster" Target="/ppt/notesMasters/notesMaster1.xml" Id="R1635e30b0f154cb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b2c8ba0f86140c4" /><Relationship Type="http://schemas.openxmlformats.org/officeDocument/2006/relationships/notesMaster" Target="/ppt/notesMasters/notesMaster1.xml" Id="R45e51426b9c74a5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32066efbe2e487e" /><Relationship Type="http://schemas.openxmlformats.org/officeDocument/2006/relationships/notesMaster" Target="/ppt/notesMasters/notesMaster1.xml" Id="R523cf52008c9476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5db698958cc4098" /><Relationship Type="http://schemas.openxmlformats.org/officeDocument/2006/relationships/notesMaster" Target="/ppt/notesMasters/notesMaster1.xml" Id="R18a3cfa38dd04c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c66f8a5b78843d9" /><Relationship Type="http://schemas.openxmlformats.org/officeDocument/2006/relationships/notesMaster" Target="/ppt/notesMasters/notesMaster1.xml" Id="R7a21bd75be11414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e6a94501d074bfa" /><Relationship Type="http://schemas.openxmlformats.org/officeDocument/2006/relationships/notesMaster" Target="/ppt/notesMasters/notesMaster1.xml" Id="R46f5e4a936e74fb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f63776cbdfa4a0c" /><Relationship Type="http://schemas.openxmlformats.org/officeDocument/2006/relationships/notesMaster" Target="/ppt/notesMasters/notesMaster1.xml" Id="Rec327de0b15949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44236cf89734710" /><Relationship Type="http://schemas.openxmlformats.org/officeDocument/2006/relationships/notesMaster" Target="/ppt/notesMasters/notesMaster1.xml" Id="R1eb89aca7733402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e29e0843240403d" /><Relationship Type="http://schemas.openxmlformats.org/officeDocument/2006/relationships/notesMaster" Target="/ppt/notesMasters/notesMaster1.xml" Id="R9b223fb1e8ab447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6f2010dcf354de6" /><Relationship Type="http://schemas.openxmlformats.org/officeDocument/2006/relationships/notesMaster" Target="/ppt/notesMasters/notesMaster1.xml" Id="Rd18c183f4c83499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f97d916c21d4a4b" /><Relationship Type="http://schemas.openxmlformats.org/officeDocument/2006/relationships/notesMaster" Target="/ppt/notesMasters/notesMaster1.xml" Id="R5fd7098d9273485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f4b3f9ad3af46bc" /><Relationship Type="http://schemas.openxmlformats.org/officeDocument/2006/relationships/notesMaster" Target="/ppt/notesMasters/notesMaster1.xml" Id="R717a11b841994a2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c286279a7bd497b" /><Relationship Type="http://schemas.openxmlformats.org/officeDocument/2006/relationships/notesMaster" Target="/ppt/notesMasters/notesMaster1.xml" Id="Rcfb7fea4eaa7426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daa926dfc0b4e27" /><Relationship Type="http://schemas.openxmlformats.org/officeDocument/2006/relationships/notesMaster" Target="/ppt/notesMasters/notesMaster1.xml" Id="R495c2b89005d473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b9eeb4278124d61" /><Relationship Type="http://schemas.openxmlformats.org/officeDocument/2006/relationships/notesMaster" Target="/ppt/notesMasters/notesMaster1.xml" Id="R135a32da978a4fd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24f326903ed4cb0" /><Relationship Type="http://schemas.openxmlformats.org/officeDocument/2006/relationships/notesMaster" Target="/ppt/notesMasters/notesMaster1.xml" Id="R036a8647736c48e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800ec8fa16c49f6" /><Relationship Type="http://schemas.openxmlformats.org/officeDocument/2006/relationships/notesMaster" Target="/ppt/notesMasters/notesMaster1.xml" Id="R83fc508b4eab447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Facilitator: open the link, switch to full screen, confirm sound and play the complete video before slide 2.</a:t>
            </a:r>
            <a:endParaRPr/>
          </a:p>
          <a:p xmlns:a="http://schemas.openxmlformats.org/drawingml/2006/main">
            <a:r>
              <a:t/>
            </a:r>
            <a:endParaRPr/>
          </a:p>
          <a:p xmlns:a="http://schemas.openxmlformats.org/drawingml/2006/main">
            <a:r>
              <a:t>[Sources]</a:t>
            </a:r>
            <a:endParaRPr/>
          </a:p>
          <a:p xmlns:a="http://schemas.openxmlformats.org/drawingml/2006/main">
            <a:r>
              <a:t>- https://youtu.be/eRrc1pUY5oU?si=Xb6O9dCRIE983HrU</a:t>
            </a:r>
            <a:endParaRPr/>
          </a:p>
          <a:p xmlns:a="http://schemas.openxmlformats.org/drawingml/2006/main">
            <a:r>
              <a:t>- User-supplied opening-video ruling</a:t>
            </a:r>
            <a:endParaRPr/>
          </a:p>
          <a:p xmlns:a="http://schemas.openxmlformats.org/drawingml/2006/main">
            <a:r>
              <a:t>- YouTube oEmbed title and author metadata</a:t>
            </a:r>
            <a:endParaRPr/>
          </a:p>
          <a:p xmlns:a="http://schemas.openxmlformats.org/drawingml/2006/main">
            <a:r>
              <a:t>- YouTube lengthSeconds metadata: 2528 seconds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tease, not a performance promise.</a:t>
            </a:r>
            <a:endParaRPr/>
          </a:p>
          <a:p xmlns:a="http://schemas.openxmlformats.org/drawingml/2006/main">
            <a:r>
              <a:t/>
            </a:r>
            <a:endParaRPr/>
          </a:p>
          <a:p xmlns:a="http://schemas.openxmlformats.org/drawingml/2006/main">
            <a:r>
              <a:t>[Sources]</a:t>
            </a:r>
            <a:endParaRPr/>
          </a:p>
          <a:p xmlns:a="http://schemas.openxmlformats.org/drawingml/2006/main">
            <a:r>
              <a:t>- Kairali repository: work/IRON-MAN-ROLLOUT-001.md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employee message: “You are learning to wear Codex like an Iron Man suit. You provide the mission and judgment. Codex performs approved work through a controlled autonomous loop.” Iron Man is a work metaphor; no Marvel artwork or copied movie visual is used.</a:t>
            </a:r>
            <a:endParaRPr/>
          </a:p>
          <a:p xmlns:a="http://schemas.openxmlformats.org/drawingml/2006/main">
            <a:r>
              <a:t/>
            </a:r>
            <a:endParaRPr/>
          </a:p>
          <a:p xmlns:a="http://schemas.openxmlformats.org/drawingml/2006/main">
            <a:r>
              <a:t>[Sources]</a:t>
            </a:r>
            <a:endParaRPr/>
          </a:p>
          <a:p xmlns:a="http://schemas.openxmlformats.org/drawingml/2006/main">
            <a:r>
              <a:t>- Kairali repository: work/IRON-MAN-ROLLOUT-001.md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audience promise is a verified setup and one real first mission, not an abstract lesson.</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a:t>
            </a:r>
            <a:endParaRPr/>
          </a:p>
          <a:p xmlns:a="http://schemas.openxmlformats.org/drawingml/2006/main">
            <a:r>
              <a:t>- Kairali repository: people/SETUP-HELPER.md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Name people, not departments. Do not sum the snapshot into a new aggregate.</a:t>
            </a:r>
            <a:endParaRPr/>
          </a:p>
          <a:p xmlns:a="http://schemas.openxmlformats.org/drawingml/2006/main">
            <a:r>
              <a:t/>
            </a:r>
            <a:endParaRPr/>
          </a:p>
          <a:p xmlns:a="http://schemas.openxmlformats.org/drawingml/2006/main">
            <a:r>
              <a:t>[Sources]</a:t>
            </a:r>
            <a:endParaRPr/>
          </a:p>
          <a:p xmlns:a="http://schemas.openxmlformats.org/drawingml/2006/main">
            <a:r>
              <a:t>- Kairali repository: context/SHARED-CONTEXT.md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locked sprint facts. The employee rollout does not claim that the whole team has reproduced the result.</a:t>
            </a:r>
            <a:endParaRPr/>
          </a:p>
          <a:p xmlns:a="http://schemas.openxmlformats.org/drawingml/2006/main">
            <a:r>
              <a:t/>
            </a:r>
            <a:endParaRPr/>
          </a:p>
          <a:p xmlns:a="http://schemas.openxmlformats.org/drawingml/2006/main">
            <a:r>
              <a:t>[Sources]</a:t>
            </a:r>
            <a:endParaRPr/>
          </a:p>
          <a:p xmlns:a="http://schemas.openxmlformats.org/drawingml/2006/main">
            <a:r>
              <a:t>- Kairali repository: context/SHARED-CONTEXT.md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109,771 ÷ 1,967 = 55.8, displayed as approximately 56×. The two token counts, measurement method and five-file result are locked facts.</a:t>
            </a:r>
            <a:endParaRPr/>
          </a:p>
          <a:p xmlns:a="http://schemas.openxmlformats.org/drawingml/2006/main">
            <a:r>
              <a:t/>
            </a:r>
            <a:endParaRPr/>
          </a:p>
          <a:p xmlns:a="http://schemas.openxmlformats.org/drawingml/2006/main">
            <a:r>
              <a:t>[Sources]</a:t>
            </a:r>
            <a:endParaRPr/>
          </a:p>
          <a:p xmlns:a="http://schemas.openxmlformats.org/drawingml/2006/main">
            <a:r>
              <a:t>- Kairali repository: context/SHARED-CONTEXT.md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current-state problem the inventory and durable state solve.</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a:t>
            </a:r>
            <a:endParaRPr/>
          </a:p>
          <a:p xmlns:a="http://schemas.openxmlformats.org/drawingml/2006/main">
            <a:r>
              <a:t>- Kairali repository: context/SHARED-CONTEXT.md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D-120, D-121, D-124 and D-130 are four references to one Delhi campus. The lesson is the fact lock.</a:t>
            </a:r>
            <a:endParaRPr/>
          </a:p>
          <a:p xmlns:a="http://schemas.openxmlformats.org/drawingml/2006/main">
            <a:r>
              <a:t/>
            </a:r>
            <a:endParaRPr/>
          </a:p>
          <a:p xmlns:a="http://schemas.openxmlformats.org/drawingml/2006/main">
            <a:r>
              <a:t>[Sources]</a:t>
            </a:r>
            <a:endParaRPr/>
          </a:p>
          <a:p xmlns:a="http://schemas.openxmlformats.org/drawingml/2006/main">
            <a:r>
              <a:t>- Kairali repository: context/SHARED-CONTEXT.md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1× toward 800× statement is Abilash's ambition. It is not a verified result, forecast or guarantee.</a:t>
            </a:r>
            <a:endParaRPr/>
          </a:p>
          <a:p xmlns:a="http://schemas.openxmlformats.org/drawingml/2006/main">
            <a:r>
              <a:t/>
            </a:r>
            <a:endParaRPr/>
          </a:p>
          <a:p xmlns:a="http://schemas.openxmlformats.org/drawingml/2006/main">
            <a:r>
              <a:t>[Sources]</a:t>
            </a:r>
            <a:endParaRPr/>
          </a:p>
          <a:p xmlns:a="http://schemas.openxmlformats.org/drawingml/2006/main">
            <a:r>
              <a:t>- Kairali repository: work/IRON-MAN-ROLLOUT-001.md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transition: “Do you want a system like this? Let me show you how.”</a:t>
            </a:r>
            <a:endParaRPr/>
          </a:p>
          <a:p xmlns:a="http://schemas.openxmlformats.org/drawingml/2006/main">
            <a:r>
              <a:t/>
            </a:r>
            <a:endParaRPr/>
          </a:p>
          <a:p xmlns:a="http://schemas.openxmlformats.org/drawingml/2006/main">
            <a:r>
              <a:t>Before people enter, open the tested YouTube watch link, let any advertisement finish, confirm it seeks to 00:40, pause there and leave the tab ready. At this slide, switch to that prepared tab. If it is not ready, click the green callout and recover at 00:40. Pause manually at 01:40 before returning immediately to the deck; do not let its audio continue under slide 12.</a:t>
            </a:r>
            <a:endParaRPr/>
          </a:p>
          <a:p xmlns:a="http://schemas.openxmlformats.org/drawingml/2006/main">
            <a:r>
              <a:t/>
            </a:r>
            <a:endParaRPr/>
          </a:p>
          <a:p xmlns:a="http://schemas.openxmlformats.org/drawingml/2006/main">
            <a:r>
              <a:t>Recovery: open https://www.youtube.com/watch?v=yc8qbcIMZVg, seek to 00:40, and pause manually at 01:40.</a:t>
            </a:r>
            <a:endParaRPr/>
          </a:p>
          <a:p xmlns:a="http://schemas.openxmlformats.org/drawingml/2006/main">
            <a:r>
              <a:t/>
            </a:r>
            <a:endParaRPr/>
          </a:p>
          <a:p xmlns:a="http://schemas.openxmlformats.org/drawingml/2006/main">
            <a:r>
              <a:t>Return line: “That is the feeling we are building: not magic and not unlimited access—one mission, a controlled loop and proof.” Advance to the controlled autonomous loop.</a:t>
            </a:r>
            <a:endParaRPr/>
          </a:p>
          <a:p xmlns:a="http://schemas.openxmlformats.org/drawingml/2006/main">
            <a:r>
              <a:t/>
            </a:r>
            <a:endParaRPr/>
          </a:p>
          <a:p xmlns:a="http://schemas.openxmlformats.org/drawingml/2006/main">
            <a:r>
              <a:t>[Sources]</a:t>
            </a:r>
            <a:endParaRPr/>
          </a:p>
          <a:p xmlns:a="http://schemas.openxmlformats.org/drawingml/2006/main">
            <a:r>
              <a:t>- https://www.youtube.com/watch?v=yc8qbcIMZVg</a:t>
            </a:r>
            <a:endParaRPr/>
          </a:p>
          <a:p xmlns:a="http://schemas.openxmlformats.org/drawingml/2006/main">
            <a:r>
              <a:t>- https://developers.google.com/youtube/player_parameters</a:t>
            </a:r>
            <a:endParaRPr/>
          </a:p>
          <a:p xmlns:a="http://schemas.openxmlformats.org/drawingml/2006/main">
            <a:r>
              <a:t>- Owner-supplied segment and presenter framing, 12 August 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Autonomy means continuing approved work inside declared boundaries. It never means silent permission expansion.</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a:t>
            </a:r>
            <a:endParaRPr/>
          </a:p>
          <a:p xmlns:a="http://schemas.openxmlformats.org/drawingml/2006/main">
            <a:r>
              <a:t>- Kairali repository: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control system appears after the outcome and operating model. Each worker owns separate state; shared facts have one owner.</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a:t>
            </a:r>
            <a:endParaRPr/>
          </a:p>
          <a:p xmlns:a="http://schemas.openxmlformats.org/drawingml/2006/main">
            <a:r>
              <a:t>- Kairali repository: context/SHARED-CONTEXT.md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safety system, not the sales story.</a:t>
            </a:r>
            <a:endParaRPr/>
          </a:p>
          <a:p xmlns:a="http://schemas.openxmlformats.org/drawingml/2006/main">
            <a:r>
              <a:t/>
            </a:r>
            <a:endParaRPr/>
          </a:p>
          <a:p xmlns:a="http://schemas.openxmlformats.org/drawingml/2006/main">
            <a:r>
              <a:t>[Sources]</a:t>
            </a:r>
            <a:endParaRPr/>
          </a:p>
          <a:p xmlns:a="http://schemas.openxmlformats.org/drawingml/2006/main">
            <a:r>
              <a:t>- Kairali repository: gates/CODE-VETTING.md</a:t>
            </a:r>
            <a:endParaRPr/>
          </a:p>
          <a:p xmlns:a="http://schemas.openxmlformats.org/drawingml/2006/main">
            <a:r>
              <a:t>- Kairali repository: context/SHARED-CONTEXT.md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Distribute the employee setup guide now and open it to the complete Setup Helper prompt. The employee never has to diagnose setup. The full prompt is reproduced here for the facilitator:</a:t>
            </a:r>
            <a:endParaRPr/>
          </a:p>
          <a:p xmlns:a="http://schemas.openxmlformats.org/drawingml/2006/main">
            <a:r>
              <a:t/>
            </a:r>
            <a:endParaRPr/>
          </a:p>
          <a:p xmlns:a="http://schemas.openxmlformats.org/drawingml/2006/main">
            <a:r>
              <a:t>I am stuck setting up my Kairali AI workspace. I do not know Terminal, Python, Git, GitHub, folders, projects or Codex.</a:t>
            </a:r>
            <a:endParaRPr/>
          </a:p>
          <a:p xmlns:a="http://schemas.openxmlformats.org/drawingml/2006/main">
            <a:r>
              <a:t/>
            </a:r>
            <a:endParaRPr/>
          </a:p>
          <a:p xmlns:a="http://schemas.openxmlformats.org/drawingml/2006/main">
            <a:r>
              <a:t>Be my Setup Helper.</a:t>
            </a:r>
            <a:endParaRPr/>
          </a:p>
          <a:p xmlns:a="http://schemas.openxmlformats.org/drawingml/2006/main">
            <a:r>
              <a:t/>
            </a:r>
            <a:endParaRPr/>
          </a:p>
          <a:p xmlns:a="http://schemas.openxmlformats.org/drawingml/2006/main">
            <a:r>
              <a:t>1. Work out whether I am on Mac or Windows and check what is already installed before changing anything.</a:t>
            </a:r>
            <a:endParaRPr/>
          </a:p>
          <a:p xmlns:a="http://schemas.openxmlformats.org/drawingml/2006/main">
            <a:r>
              <a:t>2. Do every approved safe setup step you can yourself.</a:t>
            </a:r>
            <a:endParaRPr/>
          </a:p>
          <a:p xmlns:a="http://schemas.openxmlformats.org/drawingml/2006/main">
            <a:r>
              <a:t>3. If a click, login, account choice or permission must be done by me, show me only that one action in plain Mac or Windows words. Wait for me, then verify it worked.</a:t>
            </a:r>
            <a:endParaRPr/>
          </a:p>
          <a:p xmlns:a="http://schemas.openxmlformats.org/drawingml/2006/main">
            <a:r>
              <a:t>4. Never ask me to use Terminal, PowerShell, Command Prompt, Python, a CLI or type a command.</a:t>
            </a:r>
            <a:endParaRPr/>
          </a:p>
          <a:p xmlns:a="http://schemas.openxmlformats.org/drawingml/2006/main">
            <a:r>
              <a:t>5. Never ask for, read or repeat my password or one-time code.</a:t>
            </a:r>
            <a:endParaRPr/>
          </a:p>
          <a:p xmlns:a="http://schemas.openxmlformats.org/drawingml/2006/main">
            <a:r>
              <a:t>6. Use only my approved company account and company folder.</a:t>
            </a:r>
            <a:endParaRPr/>
          </a:p>
          <a:p xmlns:a="http://schemas.openxmlformats.org/drawingml/2006/main">
            <a:r>
              <a:t>7. Keep permissions on Ask for approval. Never choose Full access.</a:t>
            </a:r>
            <a:endParaRPr/>
          </a:p>
          <a:p xmlns:a="http://schemas.openxmlformats.org/drawingml/2006/main">
            <a:r>
              <a:t>8. For the shared Kairali workspace, use GitHub Desktop buttons. For a standalone local project, do not install GitHub unless it is actually needed.</a:t>
            </a:r>
            <a:endParaRPr/>
          </a:p>
          <a:p xmlns:a="http://schemas.openxmlformats.org/drawingml/2006/main">
            <a:r>
              <a:t>9. Continue until ChatGPT is installed, Codex is open, the correct project is connected, AGENTS.md is visible, approved apps are connected when required, and the startup test passes.</a:t>
            </a:r>
            <a:endParaRPr/>
          </a:p>
          <a:p xmlns:a="http://schemas.openxmlformats.org/drawingml/2006/main">
            <a:r>
              <a:t>10. If you cannot continue safely, write one OPEN_REGISTER.md row with the failed step, exact error, what you checked, and the one human access or decision needed. Then tell me whether Ambuj or Abilash must help.</a:t>
            </a:r>
            <a:endParaRPr/>
          </a:p>
          <a:p xmlns:a="http://schemas.openxmlformats.org/drawingml/2006/main">
            <a:r>
              <a:t/>
            </a:r>
            <a:endParaRPr/>
          </a:p>
          <a:p xmlns:a="http://schemas.openxmlformats.org/drawingml/2006/main">
            <a:r>
              <a:t>Do not teach me how the machinery works unless I ask. Start now by checking what I already have.</a:t>
            </a:r>
            <a:endParaRPr/>
          </a:p>
          <a:p xmlns:a="http://schemas.openxmlformats.org/drawingml/2006/main">
            <a:r>
              <a:t/>
            </a:r>
            <a:endParaRPr/>
          </a:p>
          <a:p xmlns:a="http://schemas.openxmlformats.org/drawingml/2006/main">
            <a:r>
              <a:t>[Sources]</a:t>
            </a:r>
            <a:endParaRPr/>
          </a:p>
          <a:p xmlns:a="http://schemas.openxmlformats.org/drawingml/2006/main">
            <a:r>
              <a:t>- https://learn.chatgpt.com/docs/app</a:t>
            </a:r>
            <a:endParaRPr/>
          </a:p>
          <a:p xmlns:a="http://schemas.openxmlformats.org/drawingml/2006/main">
            <a:r>
              <a:t>- Kairali repository: people/SETUP-HELPER.md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 the recurring update workflow, not only first installation. The company publishes and announces one approved semantic-version release. Each employee opens the affected existing worker and uses CHECK FOR KAIRALI UPDATE. That check may run automatically at session start, but it is read-only. A live task defers the update. At a safe checkpoint the employee says UPDATE NOW; Setup Helper verifies the tagged release and hashes, backs up the managed layer, applies only manifest-listed files, validates and shows the version, receipt, preserved-state result and recovery location. Core, reference kit and already approved role skills are handled separately. Monitor reads those proofs across the announced batch and never rewrites employee state.</a:t>
            </a:r>
            <a:endParaRPr/>
          </a:p>
          <a:p xmlns:a="http://schemas.openxmlformats.org/drawingml/2006/main">
            <a:r>
              <a:t/>
            </a:r>
            <a:endParaRPr/>
          </a:p>
          <a:p xmlns:a="http://schemas.openxmlformats.org/drawingml/2006/main">
            <a:r>
              <a:t>GitHub Desktop Fetch origin/Pull origin synchronizes only the selected assigned repository. It does not install or update a separate worker, reference kit or skill. Beginners never type a command.</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https://github.com/kairali-digital/ai-human-workspace/releases/tag/v1.5.1</a:t>
            </a:r>
            <a:endParaRPr/>
          </a:p>
          <a:p xmlns:a="http://schemas.openxmlformats.org/drawingml/2006/main">
            <a:r>
              <a:t>- https://github.com/kairali-digital/ai-human-workspace</a:t>
            </a:r>
            <a:endParaRPr/>
          </a:p>
          <a:p xmlns:a="http://schemas.openxmlformats.org/drawingml/2006/main">
            <a:r>
              <a:t>- Kairali repository: context/ROLLOUT-ARCHITECTURE.md</a:t>
            </a:r>
            <a:endParaRPr/>
          </a:p>
          <a:p xmlns:a="http://schemas.openxmlformats.org/drawingml/2006/main">
            <a:r>
              <a:t>- Kairali repository: context/MANAGED-UPDATE-WORKFLOW.md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OpenAI renamed connectors to Apps. Never test with a personal account. Company policy may control App availability.</a:t>
            </a:r>
            <a:endParaRPr/>
          </a:p>
          <a:p xmlns:a="http://schemas.openxmlformats.org/drawingml/2006/main">
            <a:r>
              <a:t/>
            </a:r>
            <a:endParaRPr/>
          </a:p>
          <a:p xmlns:a="http://schemas.openxmlformats.org/drawingml/2006/main">
            <a:r>
              <a:t>[Sources]</a:t>
            </a:r>
            <a:endParaRPr/>
          </a:p>
          <a:p xmlns:a="http://schemas.openxmlformats.org/drawingml/2006/main">
            <a:r>
              <a:t>- https://help.openai.com/en/articles/11487775-connectors-in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Computer access never creates unlimited authority. The Setup Helper opens the correct settings page; the employee performs the unavoidable permission action and the helper verifies it.</a:t>
            </a:r>
            <a:endParaRPr/>
          </a:p>
          <a:p xmlns:a="http://schemas.openxmlformats.org/drawingml/2006/main">
            <a:r>
              <a:t/>
            </a:r>
            <a:endParaRPr/>
          </a:p>
          <a:p xmlns:a="http://schemas.openxmlformats.org/drawingml/2006/main">
            <a:r>
              <a:t>[Sources]</a:t>
            </a:r>
            <a:endParaRPr/>
          </a:p>
          <a:p xmlns:a="http://schemas.openxmlformats.org/drawingml/2006/main">
            <a:r>
              <a:t>- https://learn.chatgpt.com/docs/computer-use</a:t>
            </a:r>
            <a:endParaRPr/>
          </a:p>
          <a:p xmlns:a="http://schemas.openxmlformats.org/drawingml/2006/main">
            <a:r>
              <a:t>- https://learn.chatgpt.com/docs/chrome-extension</a:t>
            </a:r>
            <a:endParaRPr/>
          </a:p>
          <a:p xmlns:a="http://schemas.openxmlformats.org/drawingml/2006/main">
            <a:r>
              <a:t>- Kairali repository: people/SETUP-HELPER.md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Wispr is the voice input layer; the employee still reviews the transcript before sending. The Setup Helper checks, installs where safe and verifies the result.</a:t>
            </a:r>
            <a:endParaRPr/>
          </a:p>
          <a:p xmlns:a="http://schemas.openxmlformats.org/drawingml/2006/main">
            <a:r>
              <a:t/>
            </a:r>
            <a:endParaRPr/>
          </a:p>
          <a:p xmlns:a="http://schemas.openxmlformats.org/drawingml/2006/main">
            <a:r>
              <a:t>[Sources]</a:t>
            </a:r>
            <a:endParaRPr/>
          </a:p>
          <a:p xmlns:a="http://schemas.openxmlformats.org/drawingml/2006/main">
            <a:r>
              <a:t>- https://docs.wisprflow.ai/articles/3152211871-setup-guide</a:t>
            </a:r>
            <a:endParaRPr/>
          </a:p>
          <a:p xmlns:a="http://schemas.openxmlformats.org/drawingml/2006/main">
            <a:r>
              <a:t>- https://docs.wisprflow.ai/articles/1036674442-supported-devices-and-system-requirements</a:t>
            </a:r>
            <a:endParaRPr/>
          </a:p>
          <a:p xmlns:a="http://schemas.openxmlformats.org/drawingml/2006/main">
            <a:r>
              <a:t>- Kairali repository: people/SETUP-HELPER.md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voice experience should feel immediate, while approvals and project rules remain unchanged. NOT SET is a correct startup answer when no task has been ruled; it is not permission to invent work.</a:t>
            </a:r>
            <a:endParaRPr/>
          </a:p>
          <a:p xmlns:a="http://schemas.openxmlformats.org/drawingml/2006/main">
            <a:r>
              <a:t/>
            </a:r>
            <a:endParaRPr/>
          </a:p>
          <a:p xmlns:a="http://schemas.openxmlformats.org/drawingml/2006/main">
            <a:r>
              <a:t>[Sources]</a:t>
            </a:r>
            <a:endParaRPr/>
          </a:p>
          <a:p xmlns:a="http://schemas.openxmlformats.org/drawingml/2006/main">
            <a:r>
              <a:t>- https://docs.wisprflow.ai/articles/3152211871-setup-guide</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Remote lets the phone start, guide, approve and review tasks running on a connected Mac or Windows computer. The helper shows the human pairing action and verifies it.</a:t>
            </a:r>
            <a:endParaRPr/>
          </a:p>
          <a:p xmlns:a="http://schemas.openxmlformats.org/drawingml/2006/main">
            <a:r>
              <a:t/>
            </a:r>
            <a:endParaRPr/>
          </a:p>
          <a:p xmlns:a="http://schemas.openxmlformats.org/drawingml/2006/main">
            <a:r>
              <a:t>[Sources]</a:t>
            </a:r>
            <a:endParaRPr/>
          </a:p>
          <a:p xmlns:a="http://schemas.openxmlformats.org/drawingml/2006/main">
            <a:r>
              <a:t>- https://learn.chatgpt.com/docs/remote</a:t>
            </a:r>
            <a:endParaRPr/>
          </a:p>
          <a:p xmlns:a="http://schemas.openxmlformats.org/drawingml/2006/main">
            <a:r>
              <a:t>- Kairali repository: people/SETUP-HELPER.md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pathway for an employee who needs to reach an approved work computer from home. Setup can require the computer password and security-setting changes. Managed company accounts or networks may restrict remote access, so Ambuj/IT approval comes first. The employee keeps the PIN private and disconnects after use.</a:t>
            </a:r>
            <a:endParaRPr/>
          </a:p>
          <a:p xmlns:a="http://schemas.openxmlformats.org/drawingml/2006/main">
            <a:r>
              <a:t/>
            </a:r>
            <a:endParaRPr/>
          </a:p>
          <a:p xmlns:a="http://schemas.openxmlformats.org/drawingml/2006/main">
            <a:r>
              <a:t>[Sources]</a:t>
            </a:r>
            <a:endParaRPr/>
          </a:p>
          <a:p xmlns:a="http://schemas.openxmlformats.org/drawingml/2006/main">
            <a:r>
              <a:t>- https://support.google.com/chrome/answer/1649523?hl=en</a:t>
            </a:r>
            <a:endParaRPr/>
          </a:p>
          <a:p xmlns:a="http://schemas.openxmlformats.org/drawingml/2006/main">
            <a:r>
              <a:t>- https://remotedesktop.google.com/access</a:t>
            </a:r>
            <a:endParaRPr/>
          </a:p>
          <a:p xmlns:a="http://schemas.openxmlformats.org/drawingml/2006/main">
            <a:r>
              <a:t>- https://support.google.com/chrome/a/answer/2799701?hl=en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scan the whole computer. Local inventory stays limited to exact approved company folders. The connected company Drive may use TEST 25 or FULL DRIVE INDEX; full mode is still metadata-only, works in batches of at most 25 and checkpoints before continuing.</a:t>
            </a:r>
            <a:endParaRPr/>
          </a:p>
          <a:p xmlns:a="http://schemas.openxmlformats.org/drawingml/2006/main">
            <a:r>
              <a:t/>
            </a:r>
            <a:endParaRPr/>
          </a:p>
          <a:p xmlns:a="http://schemas.openxmlformats.org/drawingml/2006/main">
            <a:r>
              <a:t>[Sources]</a:t>
            </a:r>
            <a:endParaRPr/>
          </a:p>
          <a:p xmlns:a="http://schemas.openxmlformats.org/drawingml/2006/main">
            <a:r>
              <a:t>- Kairali repository: gates/CODE-VETTING.md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CSV is the future-searchable metadata index. The Markdown summary records coverage and gives plain-language search examples. The cursor makes the task resumable without duplicates. TEST 25 stops after one batch and says the full Drive was not indexed; it proves setup only and does not complete company homework. FULL DRIVE INDEX continues after every durable checkpoint until all connector-supported scopes have no next page; unsupported scopes remain explicit coverage gaps. No file content is opened and Drive is not changed.</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https://github.com/kairali-digital/ai-human-workspace/releases/tag/v1.5.0</a:t>
            </a:r>
            <a:endParaRPr/>
          </a:p>
          <a:p xmlns:a="http://schemas.openxmlformats.org/drawingml/2006/main">
            <a:r>
              <a:t>- Kairali repository: packages/kairali/homework/AI-HUMAN-STARTERS/02-Drive-Inventory-AI-Human/START-HERE.md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Ambuj facilitates this in the room. The first success is the employee receiving one useful, bounded task recommendation after the approved inventory begins.</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a:t>
            </a:r>
            <a:endParaRPr/>
          </a:p>
          <a:p xmlns:a="http://schemas.openxmlformats.org/drawingml/2006/main">
            <a:r>
              <a:t>- Kairali repository: people/SETUP-HELPER.md</a:t>
            </a:r>
            <a:endParaRPr/>
          </a:p>
          <a:p xmlns:a="http://schemas.openxmlformats.org/drawingml/2006/main">
            <a:r>
              <a:t>- Kairali repository: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kit makes all three starters available; it does not activate an employee's connector, schedule or permissions. Daily Email Triage and FULL DRIVE INDEX are required. TEST 25 proves Drive setup only and is not company-homework completion. Email becomes LIVE FOR ME only after the approved account, chosen time and time zone, read-only pilot, filing-mode ruling, automation and validator agree. Drive becomes LIVE FOR ME only after every connector-supported scope ends through checkpointed batches no larger than 25 and the CSV, summary, final cursor and validator agree.</a:t>
            </a:r>
            <a:endParaRPr/>
          </a:p>
          <a:p xmlns:a="http://schemas.openxmlformats.org/drawingml/2006/main">
            <a:r>
              <a:t/>
            </a:r>
            <a:endParaRPr/>
          </a:p>
          <a:p xmlns:a="http://schemas.openxmlformats.org/drawingml/2006/main">
            <a:r>
              <a:t>The Weekly LinkedIn Message Assistant is optional after both pass. If chosen, the employee confirms the Saturday time and time zone. Close LinkedIn first. Start the local proof with @Computer and approve only the visible local project and current task. Keep Ask for approval; never choose Full access or Always allow. @Chrome is allowed only for a named non-LinkedIn public page. Before LinkedIn appears, Computer + Chrome stop and Codex shows YOUR TURN ON LINKEDIN. The employee manually checks Focused and Other, copies no more than 25 conversations, closes LinkedIn, returns to the local project and says BATCH READY. Codex separates routine READY TO SEND drafts from the numbered NEEDS YOUR DECISION queue, then stops control again. The employee manually pastes and sends approved replies and confirms each outcome. The AI never inspects, clicks, types, reads, copies, pastes or sends on LinkedIn. If the worker is declined, record NOT ENABLED BY CHOICE.</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https://github.com/kairali-digital/ai-human-workspace/releases/tag/v1.5.0</a:t>
            </a:r>
            <a:endParaRPr/>
          </a:p>
          <a:p xmlns:a="http://schemas.openxmlformats.org/drawingml/2006/main">
            <a:r>
              <a:t>- Kairali repository: packages/kairali/homework/THREE-WORKER-GO-LIVE-CHECKLIST.md</a:t>
            </a:r>
            <a:endParaRPr/>
          </a:p>
          <a:p xmlns:a="http://schemas.openxmlformats.org/drawingml/2006/main">
            <a:r>
              <a:t>- Kairali repository: packages/kairali/homework/AI-HUMAN-STARTERS/03-LinkedIn-Message-Assistant-OPTIONAL/LINKEDIN-CONTROL-HANDOFF.md</a:t>
            </a:r>
            <a:endParaRPr/>
          </a:p>
          <a:p xmlns:a="http://schemas.openxmlformats.org/drawingml/2006/main">
            <a:r>
              <a:t>- https://learn.chatgpt.com/use-cases/use-your-computer-with-codex</a:t>
            </a:r>
            <a:endParaRPr/>
          </a:p>
          <a:p xmlns:a="http://schemas.openxmlformats.org/drawingml/2006/main">
            <a:r>
              <a:t>- https://www.linkedin.com/legal/user-agreement</a:t>
            </a:r>
            <a:endParaRPr/>
          </a:p>
          <a:p xmlns:a="http://schemas.openxmlformats.org/drawingml/2006/main">
            <a:r>
              <a:t>- https://www.linkedin.com/help/linkedin/answer/a1341387</a:t>
            </a:r>
            <a:endParaRPr/>
          </a:p>
          <a:p xmlns:a="http://schemas.openxmlformats.org/drawingml/2006/main">
            <a:r>
              <a:t>- https://www.linkedin.com/help/linkedin/answer/a1340567</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33ada38fcc745e4"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462769293ff4b01" /><Relationship Type="http://schemas.openxmlformats.org/officeDocument/2006/relationships/slideLayout" Target="/ppt/slideLayouts/slideLayout1.xml" Id="Rf9ef1eac8a15404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ef1eac8a15404c"/>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b3017f0ecc14df9" /><Relationship Type="http://schemas.openxmlformats.org/officeDocument/2006/relationships/hyperlink" Target="https://youtu.be/eRrc1pUY5oU?si=Xb6O9dCRIE983HrU" TargetMode="External" Id="R09f47f3a51204691" /><Relationship Type="http://schemas.openxmlformats.org/officeDocument/2006/relationships/notesSlide" Target="/ppt/notesSlides/notesSlide1.xml" Id="R3f9b2273504c4e5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0f9308d30784ff5" /><Relationship Type="http://schemas.openxmlformats.org/officeDocument/2006/relationships/notesSlide" Target="/ppt/notesSlides/notesSlide2.xml" Id="R2652c00358cd47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f5504e775c947f6" /><Relationship Type="http://schemas.openxmlformats.org/officeDocument/2006/relationships/image" Target="/ppt/media/image.png" Id="R3942a74830fe4e76" /><Relationship Type="http://schemas.openxmlformats.org/officeDocument/2006/relationships/notesSlide" Target="/ppt/notesSlides/notesSlide3.xml" Id="R7c926a2e349c43c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bbd53276b7f4541" /><Relationship Type="http://schemas.openxmlformats.org/officeDocument/2006/relationships/notesSlide" Target="/ppt/notesSlides/notesSlide4.xml" Id="Rbc63a26274114d4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79a794d587847d8" /><Relationship Type="http://schemas.openxmlformats.org/officeDocument/2006/relationships/notesSlide" Target="/ppt/notesSlides/notesSlide5.xml" Id="R57bd714cedb94e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47b74d375b547e6" /><Relationship Type="http://schemas.openxmlformats.org/officeDocument/2006/relationships/notesSlide" Target="/ppt/notesSlides/notesSlide6.xml" Id="R06d32a9977294fa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d066c01c82447cd" /><Relationship Type="http://schemas.openxmlformats.org/officeDocument/2006/relationships/notesSlide" Target="/ppt/notesSlides/notesSlide7.xml" Id="Re16ac685f960456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02e77e3befa46d5" /><Relationship Type="http://schemas.openxmlformats.org/officeDocument/2006/relationships/image" Target="/ppt/media/image2.png" Id="R15a556cba6184f23" /><Relationship Type="http://schemas.openxmlformats.org/officeDocument/2006/relationships/image" Target="/ppt/media/image3.png" Id="R1526886fdc7a4b4b" /><Relationship Type="http://schemas.openxmlformats.org/officeDocument/2006/relationships/image" Target="/ppt/media/image4.png" Id="Rcf5cb6337fe84336" /><Relationship Type="http://schemas.openxmlformats.org/officeDocument/2006/relationships/notesSlide" Target="/ppt/notesSlides/notesSlide8.xml" Id="Rf872ffe06b184ab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18357653e8b4148" /><Relationship Type="http://schemas.openxmlformats.org/officeDocument/2006/relationships/image" Target="/ppt/media/image2.png" Id="R48e275ca48a14489" /><Relationship Type="http://schemas.openxmlformats.org/officeDocument/2006/relationships/image" Target="/ppt/media/image3.png" Id="Rfda74c185a504493" /><Relationship Type="http://schemas.openxmlformats.org/officeDocument/2006/relationships/image" Target="/ppt/media/image4.png" Id="R9165aec2e45146cc" /><Relationship Type="http://schemas.openxmlformats.org/officeDocument/2006/relationships/notesSlide" Target="/ppt/notesSlides/notesSlide9.xml" Id="R3a068a6b74fa446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12b16c1a1994b91" /><Relationship Type="http://schemas.openxmlformats.org/officeDocument/2006/relationships/image" Target="/ppt/media/image.png" Id="Ra296cacf009e49e7" /><Relationship Type="http://schemas.openxmlformats.org/officeDocument/2006/relationships/notesSlide" Target="/ppt/notesSlides/notesSlide10.xml" Id="Rc39cd1bd3a534de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37d542c1f0b46de" /><Relationship Type="http://schemas.openxmlformats.org/officeDocument/2006/relationships/image" Target="/ppt/media/image.png" Id="R625cde9c87de495e" /><Relationship Type="http://schemas.openxmlformats.org/officeDocument/2006/relationships/hyperlink" Target="https://www.youtube.com/watch?v=yc8qbcIMZVg&amp;t=40s" TargetMode="External" Id="R3a6057eb577d4688" /><Relationship Type="http://schemas.openxmlformats.org/officeDocument/2006/relationships/notesSlide" Target="/ppt/notesSlides/notesSlide11.xml" Id="R7a442f27cec0472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7fdf4326ae2432e" /><Relationship Type="http://schemas.openxmlformats.org/officeDocument/2006/relationships/image" Target="/ppt/media/image.png" Id="R6fa219e9ef504785" /><Relationship Type="http://schemas.openxmlformats.org/officeDocument/2006/relationships/notesSlide" Target="/ppt/notesSlides/notesSlide12.xml" Id="Rf6aca1e5291547b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d92464af035406e" /><Relationship Type="http://schemas.openxmlformats.org/officeDocument/2006/relationships/notesSlide" Target="/ppt/notesSlides/notesSlide13.xml" Id="R854f3726690045f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2499ca2b1ab4ccb" /><Relationship Type="http://schemas.openxmlformats.org/officeDocument/2006/relationships/image" Target="/ppt/media/image2.png" Id="Rdd04cd1ee50f4053" /><Relationship Type="http://schemas.openxmlformats.org/officeDocument/2006/relationships/image" Target="/ppt/media/image3.png" Id="R63bb9cd80c614ae5" /><Relationship Type="http://schemas.openxmlformats.org/officeDocument/2006/relationships/image" Target="/ppt/media/image4.png" Id="R19e4cfe49dc241d3" /><Relationship Type="http://schemas.openxmlformats.org/officeDocument/2006/relationships/notesSlide" Target="/ppt/notesSlides/notesSlide14.xml" Id="R382981ae258d4ac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fc35e9cf2fe49eb" /><Relationship Type="http://schemas.openxmlformats.org/officeDocument/2006/relationships/notesSlide" Target="/ppt/notesSlides/notesSlide15.xml" Id="Rcdcef5290f0a458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2022cbf0d464897" /><Relationship Type="http://schemas.openxmlformats.org/officeDocument/2006/relationships/image" Target="/ppt/media/image5.png" Id="Re370c3fb86764d99" /><Relationship Type="http://schemas.openxmlformats.org/officeDocument/2006/relationships/notesSlide" Target="/ppt/notesSlides/notesSlide16.xml" Id="R85895616f48d406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49475e24ba94239" /><Relationship Type="http://schemas.openxmlformats.org/officeDocument/2006/relationships/notesSlide" Target="/ppt/notesSlides/notesSlide17.xml" Id="R1680a4565b73493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9ae7fc9c3d24a75" /><Relationship Type="http://schemas.openxmlformats.org/officeDocument/2006/relationships/image" Target="/ppt/media/image6.png" Id="R1b9ca89861eb4c56" /><Relationship Type="http://schemas.openxmlformats.org/officeDocument/2006/relationships/notesSlide" Target="/ppt/notesSlides/notesSlide18.xml" Id="R28164f48c3a04e1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912fc76422446e4" /><Relationship Type="http://schemas.openxmlformats.org/officeDocument/2006/relationships/image" Target="/ppt/media/image6.png" Id="R7d1e9f72f14a4f32" /><Relationship Type="http://schemas.openxmlformats.org/officeDocument/2006/relationships/notesSlide" Target="/ppt/notesSlides/notesSlide19.xml" Id="R3cda4de9efec4fb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97c5090a3d24ee9" /><Relationship Type="http://schemas.openxmlformats.org/officeDocument/2006/relationships/notesSlide" Target="/ppt/notesSlides/notesSlide20.xml" Id="R491ba689566243b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cfc1cd2413848da" /><Relationship Type="http://schemas.openxmlformats.org/officeDocument/2006/relationships/image" Target="/ppt/media/image5.png" Id="Rea1fe2868ee5476f" /><Relationship Type="http://schemas.openxmlformats.org/officeDocument/2006/relationships/notesSlide" Target="/ppt/notesSlides/notesSlide21.xml" Id="R3cd18fcfe86f4ce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6b6fd9e82734981" /><Relationship Type="http://schemas.openxmlformats.org/officeDocument/2006/relationships/image" Target="/ppt/media/image2.png" Id="Re6e39e596a2a4402" /><Relationship Type="http://schemas.openxmlformats.org/officeDocument/2006/relationships/image" Target="/ppt/media/image3.png" Id="R8b2ca8c1dcdd4515" /><Relationship Type="http://schemas.openxmlformats.org/officeDocument/2006/relationships/image" Target="/ppt/media/image4.png" Id="Rdf5aa8562a954068" /><Relationship Type="http://schemas.openxmlformats.org/officeDocument/2006/relationships/notesSlide" Target="/ppt/notesSlides/notesSlide22.xml" Id="Rc8262277b77446b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b432e9c955df4a0f" /><Relationship Type="http://schemas.openxmlformats.org/officeDocument/2006/relationships/image" Target="/ppt/media/image2.png" Id="R5e40870ec2f14a11" /><Relationship Type="http://schemas.openxmlformats.org/officeDocument/2006/relationships/image" Target="/ppt/media/image3.png" Id="R9e8f24606cda44f0" /><Relationship Type="http://schemas.openxmlformats.org/officeDocument/2006/relationships/image" Target="/ppt/media/image4.png" Id="R22d1073a7bde4488" /><Relationship Type="http://schemas.openxmlformats.org/officeDocument/2006/relationships/notesSlide" Target="/ppt/notesSlides/notesSlide23.xml" Id="R2953a92b330a4f3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c1f8324e5d1f4bbd" /><Relationship Type="http://schemas.openxmlformats.org/officeDocument/2006/relationships/notesSlide" Target="/ppt/notesSlides/notesSlide24.xml" Id="R796c6576623d486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3f94ae79aab41da" /><Relationship Type="http://schemas.openxmlformats.org/officeDocument/2006/relationships/image" Target="/ppt/media/image7.png" Id="R08c2b4878d614610" /><Relationship Type="http://schemas.openxmlformats.org/officeDocument/2006/relationships/image" Target="/ppt/media/image8.png" Id="R7b73aec8b0ce45f0" /><Relationship Type="http://schemas.openxmlformats.org/officeDocument/2006/relationships/image" Target="/ppt/media/image9.png" Id="Reac57e2783054e32" /><Relationship Type="http://schemas.openxmlformats.org/officeDocument/2006/relationships/notesSlide" Target="/ppt/notesSlides/notesSlide25.xml" Id="Rafb620ae282d433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1102168f1f404ff9" /><Relationship Type="http://schemas.openxmlformats.org/officeDocument/2006/relationships/notesSlide" Target="/ppt/notesSlides/notesSlide26.xml" Id="R09a1686aa1564977" /></Relationships>
</file>

<file path=ppt/slides/slide1.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38820C83-AE45-4939-A6A8-83B479E5F98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PLAY THIS FIRST  ·  DO NOT SKIP</a:t>
            </a:r>
            <a:endParaRPr sz="1050"/>
          </a:p>
        </p:txBody>
      </p:sp>
      <p:sp>
        <p:nvSpPr>
          <p:cNvPr id="3" name="Text 1">
            <a:extLst xmlns:a="http://schemas.openxmlformats.org/drawingml/2006/main">
              <a:ext uri="{FF2B5EF4-FFF2-40B4-BE49-F238E27FC236}">
                <a16:creationId xmlns:a16="http://schemas.microsoft.com/office/drawing/2014/main" id="{EC0FDBFC-42A4-43C2-85C1-71ECCB4FB6E1}"/>
              </a:ext>
            </a:extLst>
          </p:cNvPr>
          <p:cNvSpPr>
            <a:spLocks xmlns:a="http://schemas.openxmlformats.org/drawingml/2006/main" noGrp="1"/>
          </p:cNvSpPr>
          <p:nvPr/>
        </p:nvSpPr>
        <p:spPr>
          <a:xfrm xmlns:a="http://schemas.openxmlformats.org/drawingml/2006/main">
            <a:off x="640080" y="1645920"/>
            <a:ext cx="1090879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400" b="1">
                <a:solidFill>
                  <a:srgbClr val="FFFFFF"/>
                </a:solidFill>
                <a:latin typeface="Arial"/>
                <a:ea typeface="Arial"/>
                <a:cs typeface="Arial"/>
              </a:rPr>
              <a:t>Garry Tan: Own Your Intelligence</a:t>
            </a:r>
            <a:endParaRPr sz="5400"/>
          </a:p>
        </p:txBody>
      </p:sp>
      <p:sp>
        <p:nvSpPr>
          <p:cNvPr id="4" name="Text 2">
            <a:extLst xmlns:a="http://schemas.openxmlformats.org/drawingml/2006/main">
              <a:ext uri="{FF2B5EF4-FFF2-40B4-BE49-F238E27FC236}">
                <a16:creationId xmlns:a16="http://schemas.microsoft.com/office/drawing/2014/main" id="{B20F828E-747E-4648-B8B3-663BD853171D}"/>
              </a:ext>
            </a:extLst>
          </p:cNvPr>
          <p:cNvSpPr>
            <a:spLocks xmlns:a="http://schemas.openxmlformats.org/drawingml/2006/main" noGrp="1"/>
          </p:cNvSpPr>
          <p:nvPr/>
        </p:nvSpPr>
        <p:spPr>
          <a:xfrm xmlns:a="http://schemas.openxmlformats.org/drawingml/2006/main">
            <a:off x="640080" y="2560320"/>
            <a:ext cx="1090879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400" b="1">
                <a:solidFill>
                  <a:srgbClr val="97BC62"/>
                </a:solidFill>
                <a:latin typeface="Arial"/>
                <a:ea typeface="Arial"/>
                <a:cs typeface="Arial"/>
              </a:rPr>
              <a:t>Y Combinator</a:t>
            </a:r>
            <a:endParaRPr sz="5400"/>
          </a:p>
        </p:txBody>
      </p:sp>
      <p:sp>
        <p:nvSpPr>
          <p:cNvPr id="5" name="Text 3">
            <a:extLst xmlns:a="http://schemas.openxmlformats.org/drawingml/2006/main">
              <a:ext uri="{FF2B5EF4-FFF2-40B4-BE49-F238E27FC236}">
                <a16:creationId xmlns:a16="http://schemas.microsoft.com/office/drawing/2014/main" id="{07BE36AF-DCD6-493F-B1A6-87C15F84E6F6}"/>
              </a:ext>
            </a:extLst>
          </p:cNvPr>
          <p:cNvSpPr>
            <a:spLocks xmlns:a="http://schemas.openxmlformats.org/drawingml/2006/main" noGrp="1"/>
          </p:cNvSpPr>
          <p:nvPr/>
        </p:nvSpPr>
        <p:spPr>
          <a:xfrm xmlns:a="http://schemas.openxmlformats.org/drawingml/2006/main">
            <a:off x="640080" y="3794760"/>
            <a:ext cx="960120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a:solidFill>
                  <a:srgbClr val="FFFFFF"/>
                </a:solidFill>
                <a:latin typeface="Arial"/>
                <a:ea typeface="Arial"/>
                <a:cs typeface="Arial"/>
              </a:rPr>
              <a:t>42 minutes 08 seconds. Play the full video before the presentation begins.</a:t>
            </a:r>
            <a:endParaRPr sz="2000"/>
          </a:p>
        </p:txBody>
      </p:sp>
      <p:sp>
        <p:nvSpPr>
          <p:cNvPr id="6" name="Shape 4">
            <a:extLst xmlns:a="http://schemas.openxmlformats.org/drawingml/2006/main">
              <a:ext uri="{FF2B5EF4-FFF2-40B4-BE49-F238E27FC236}">
                <a16:creationId xmlns:a16="http://schemas.microsoft.com/office/drawing/2014/main" id="{15F73853-BF8A-4F5B-9878-B2934E162B31}"/>
              </a:ext>
            </a:extLst>
          </p:cNvPr>
          <p:cNvSpPr>
            <a:spLocks xmlns:a="http://schemas.openxmlformats.org/drawingml/2006/main" noGrp="1"/>
          </p:cNvSpPr>
          <p:nvPr/>
        </p:nvSpPr>
        <p:spPr>
          <a:xfrm xmlns:a="http://schemas.openxmlformats.org/drawingml/2006/main">
            <a:off x="640080" y="4937760"/>
            <a:ext cx="10908792" cy="960120"/>
          </a:xfrm>
          <a:prstGeom xmlns:a="http://schemas.openxmlformats.org/drawingml/2006/main" prst="roundRect">
            <a:avLst>
              <a:gd name="adj" fmla="val 8571"/>
            </a:avLst>
          </a:prstGeom>
          <a:solidFill xmlns:a="http://schemas.openxmlformats.org/drawingml/2006/main">
            <a:srgbClr val="1E3F2C"/>
          </a:solidFill>
        </p:spPr>
      </p:sp>
      <p:sp>
        <p:nvSpPr>
          <p:cNvPr id="7" name="Text 5">
            <a:extLst xmlns:a="http://schemas.openxmlformats.org/drawingml/2006/main">
              <a:ext uri="{FF2B5EF4-FFF2-40B4-BE49-F238E27FC236}">
                <a16:creationId xmlns:a16="http://schemas.microsoft.com/office/drawing/2014/main" id="{9ADDE5D2-DE90-4AEE-B66C-DE5A49364765}"/>
              </a:ext>
            </a:extLst>
          </p:cNvPr>
          <p:cNvSpPr>
            <a:spLocks xmlns:a="http://schemas.openxmlformats.org/drawingml/2006/main" noGrp="1"/>
          </p:cNvSpPr>
          <p:nvPr/>
        </p:nvSpPr>
        <p:spPr>
          <a:xfrm xmlns:a="http://schemas.openxmlformats.org/drawingml/2006/main">
            <a:off x="1005840" y="493776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r>
              <a:rPr b="1" u="sng">
                <a:solidFill>
                  <a:srgbClr val="F2CF66"/>
                </a:solidFill>
                <a:hlinkClick xmlns:r="http://schemas.openxmlformats.org/officeDocument/2006/relationships" r:id="R09f47f3a51204691"/>
              </a:rPr>
              <a:t>CLICK HERE TO OPEN THE VIDEO</a:t>
            </a:r>
          </a:p>
        </p:txBody>
      </p:sp>
      <p:sp>
        <p:nvSpPr>
          <p:cNvPr id="8" name="Text 6">
            <a:extLst xmlns:a="http://schemas.openxmlformats.org/drawingml/2006/main">
              <a:ext uri="{FF2B5EF4-FFF2-40B4-BE49-F238E27FC236}">
                <a16:creationId xmlns:a16="http://schemas.microsoft.com/office/drawing/2014/main" id="{C341079D-4D76-48A3-BC72-077880D0DA0A}"/>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13 August 2026</a:t>
            </a:r>
            <a:endParaRPr sz="900"/>
          </a:p>
        </p:txBody>
      </p:sp>
      <p:sp>
        <p:nvSpPr>
          <p:cNvPr id="9" name="Text 7">
            <a:extLst xmlns:a="http://schemas.openxmlformats.org/drawingml/2006/main">
              <a:ext uri="{FF2B5EF4-FFF2-40B4-BE49-F238E27FC236}">
                <a16:creationId xmlns:a16="http://schemas.microsoft.com/office/drawing/2014/main" id="{083DA26C-04AA-45F7-BAA9-3790F5F0DBB4}"/>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1</a:t>
            </a:r>
            <a:endParaRPr sz="900"/>
          </a:p>
        </p:txBody>
      </p:sp>
    </p:spTree>
    <p:extLst>
      <p:ext uri="{BB962C8B-B14F-4D97-AF65-F5344CB8AC3E}">
        <p14:creationId xmlns:p14="http://schemas.microsoft.com/office/powerpoint/2010/main" val="415748415"/>
      </p:ext>
    </p:extLst>
  </p:cSld>
</p:sld>
</file>

<file path=ppt/slides/slide2.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38820C83-AE45-4939-A6A8-83B479E5F98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KAIRALI AI METHOD  ·  13 AUGUST 2026</a:t>
            </a:r>
            <a:endParaRPr sz="1050"/>
          </a:p>
        </p:txBody>
      </p:sp>
      <p:sp>
        <p:nvSpPr>
          <p:cNvPr id="3" name="Text 1">
            <a:extLst xmlns:a="http://schemas.openxmlformats.org/drawingml/2006/main">
              <a:ext uri="{FF2B5EF4-FFF2-40B4-BE49-F238E27FC236}">
                <a16:creationId xmlns:a16="http://schemas.microsoft.com/office/drawing/2014/main" id="{EC0FDBFC-42A4-43C2-85C1-71ECCB4FB6E1}"/>
              </a:ext>
            </a:extLst>
          </p:cNvPr>
          <p:cNvSpPr>
            <a:spLocks xmlns:a="http://schemas.openxmlformats.org/drawingml/2006/main" noGrp="1"/>
          </p:cNvSpPr>
          <p:nvPr/>
        </p:nvSpPr>
        <p:spPr>
          <a:xfrm xmlns:a="http://schemas.openxmlformats.org/drawingml/2006/main">
            <a:off x="640080" y="1645920"/>
            <a:ext cx="1090879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400" b="1">
                <a:solidFill>
                  <a:srgbClr val="FFFFFF"/>
                </a:solidFill>
                <a:latin typeface="Arial"/>
                <a:ea typeface="Arial"/>
                <a:cs typeface="Arial"/>
              </a:rPr>
              <a:t>Want your work to keep moving?</a:t>
            </a:r>
            <a:endParaRPr sz="5400"/>
          </a:p>
        </p:txBody>
      </p:sp>
      <p:sp>
        <p:nvSpPr>
          <p:cNvPr id="4" name="Text 2">
            <a:extLst xmlns:a="http://schemas.openxmlformats.org/drawingml/2006/main">
              <a:ext uri="{FF2B5EF4-FFF2-40B4-BE49-F238E27FC236}">
                <a16:creationId xmlns:a16="http://schemas.microsoft.com/office/drawing/2014/main" id="{B20F828E-747E-4648-B8B3-663BD853171D}"/>
              </a:ext>
            </a:extLst>
          </p:cNvPr>
          <p:cNvSpPr>
            <a:spLocks xmlns:a="http://schemas.openxmlformats.org/drawingml/2006/main" noGrp="1"/>
          </p:cNvSpPr>
          <p:nvPr/>
        </p:nvSpPr>
        <p:spPr>
          <a:xfrm xmlns:a="http://schemas.openxmlformats.org/drawingml/2006/main">
            <a:off x="640080" y="2560320"/>
            <a:ext cx="1090879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400" b="1">
                <a:solidFill>
                  <a:srgbClr val="97BC62"/>
                </a:solidFill>
                <a:latin typeface="Arial"/>
                <a:ea typeface="Arial"/>
                <a:cs typeface="Arial"/>
              </a:rPr>
              <a:t>Give Codex one real mission.</a:t>
            </a:r>
            <a:endParaRPr sz="5400"/>
          </a:p>
        </p:txBody>
      </p:sp>
      <p:sp>
        <p:nvSpPr>
          <p:cNvPr id="5" name="Text 3">
            <a:extLst xmlns:a="http://schemas.openxmlformats.org/drawingml/2006/main">
              <a:ext uri="{FF2B5EF4-FFF2-40B4-BE49-F238E27FC236}">
                <a16:creationId xmlns:a16="http://schemas.microsoft.com/office/drawing/2014/main" id="{07BE36AF-DCD6-493F-B1A6-87C15F84E6F6}"/>
              </a:ext>
            </a:extLst>
          </p:cNvPr>
          <p:cNvSpPr>
            <a:spLocks xmlns:a="http://schemas.openxmlformats.org/drawingml/2006/main" noGrp="1"/>
          </p:cNvSpPr>
          <p:nvPr/>
        </p:nvSpPr>
        <p:spPr>
          <a:xfrm xmlns:a="http://schemas.openxmlformats.org/drawingml/2006/main">
            <a:off x="640080" y="3794760"/>
            <a:ext cx="960120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a:solidFill>
                  <a:srgbClr val="FFFFFF"/>
                </a:solidFill>
                <a:latin typeface="Arial"/>
                <a:ea typeface="Arial"/>
                <a:cs typeface="Arial"/>
              </a:rPr>
              <a:t>Today: connect the project, map the work, speak the task and approve the first batch.</a:t>
            </a:r>
            <a:endParaRPr sz="2000"/>
          </a:p>
        </p:txBody>
      </p:sp>
      <p:sp>
        <p:nvSpPr>
          <p:cNvPr id="6" name="Shape 4">
            <a:extLst xmlns:a="http://schemas.openxmlformats.org/drawingml/2006/main">
              <a:ext uri="{FF2B5EF4-FFF2-40B4-BE49-F238E27FC236}">
                <a16:creationId xmlns:a16="http://schemas.microsoft.com/office/drawing/2014/main" id="{15F73853-BF8A-4F5B-9878-B2934E162B31}"/>
              </a:ext>
            </a:extLst>
          </p:cNvPr>
          <p:cNvSpPr>
            <a:spLocks xmlns:a="http://schemas.openxmlformats.org/drawingml/2006/main" noGrp="1"/>
          </p:cNvSpPr>
          <p:nvPr/>
        </p:nvSpPr>
        <p:spPr>
          <a:xfrm xmlns:a="http://schemas.openxmlformats.org/drawingml/2006/main">
            <a:off x="640080" y="4937760"/>
            <a:ext cx="10908792" cy="960120"/>
          </a:xfrm>
          <a:prstGeom xmlns:a="http://schemas.openxmlformats.org/drawingml/2006/main" prst="roundRect">
            <a:avLst>
              <a:gd name="adj" fmla="val 8571"/>
            </a:avLst>
          </a:prstGeom>
          <a:solidFill xmlns:a="http://schemas.openxmlformats.org/drawingml/2006/main">
            <a:srgbClr val="1E3F2C"/>
          </a:solidFill>
        </p:spPr>
      </p:sp>
      <p:sp>
        <p:nvSpPr>
          <p:cNvPr id="7" name="Text 5">
            <a:extLst xmlns:a="http://schemas.openxmlformats.org/drawingml/2006/main">
              <a:ext uri="{FF2B5EF4-FFF2-40B4-BE49-F238E27FC236}">
                <a16:creationId xmlns:a16="http://schemas.microsoft.com/office/drawing/2014/main" id="{9ADDE5D2-DE90-4AEE-B66C-DE5A49364765}"/>
              </a:ext>
            </a:extLst>
          </p:cNvPr>
          <p:cNvSpPr>
            <a:spLocks xmlns:a="http://schemas.openxmlformats.org/drawingml/2006/main" noGrp="1"/>
          </p:cNvSpPr>
          <p:nvPr/>
        </p:nvSpPr>
        <p:spPr>
          <a:xfrm xmlns:a="http://schemas.openxmlformats.org/drawingml/2006/main">
            <a:off x="1005840" y="493776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F0C05A"/>
                </a:solidFill>
                <a:latin typeface="Arial"/>
                <a:ea typeface="Arial"/>
                <a:cs typeface="Arial"/>
              </a:rPr>
              <a:t>You keep judgment and approval.</a:t>
            </a:r>
            <a:endParaRPr sz="1600"/>
          </a:p>
        </p:txBody>
      </p:sp>
      <p:sp>
        <p:nvSpPr>
          <p:cNvPr id="8" name="Text 6">
            <a:extLst xmlns:a="http://schemas.openxmlformats.org/drawingml/2006/main">
              <a:ext uri="{FF2B5EF4-FFF2-40B4-BE49-F238E27FC236}">
                <a16:creationId xmlns:a16="http://schemas.microsoft.com/office/drawing/2014/main" id="{C341079D-4D76-48A3-BC72-077880D0DA0A}"/>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13 August 2026</a:t>
            </a:r>
            <a:endParaRPr sz="900"/>
          </a:p>
        </p:txBody>
      </p:sp>
      <p:sp>
        <p:nvSpPr>
          <p:cNvPr id="9" name="Text 7">
            <a:extLst xmlns:a="http://schemas.openxmlformats.org/drawingml/2006/main">
              <a:ext uri="{FF2B5EF4-FFF2-40B4-BE49-F238E27FC236}">
                <a16:creationId xmlns:a16="http://schemas.microsoft.com/office/drawing/2014/main" id="{083DA26C-04AA-45F7-BAA9-3790F5F0DBB4}"/>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2</a:t>
            </a:r>
            <a:endParaRPr sz="900"/>
          </a:p>
        </p:txBody>
      </p:sp>
    </p:spTree>
    <p:extLst>
      <p:ext uri="{BB962C8B-B14F-4D97-AF65-F5344CB8AC3E}">
        <p14:creationId xmlns:p14="http://schemas.microsoft.com/office/powerpoint/2010/main" val="415748415"/>
      </p:ext>
    </p:extLst>
  </p:cSld>
</p:sld>
</file>

<file path=ppt/slides/slide3.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97138C8-58D8-4EE3-A38E-DE4AD102E92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THE IRON MAN OPERATING MODEL</a:t>
            </a:r>
            <a:endParaRPr sz="1050"/>
          </a:p>
        </p:txBody>
      </p:sp>
      <p:sp>
        <p:nvSpPr>
          <p:cNvPr id="3" name="Text 1">
            <a:extLst xmlns:a="http://schemas.openxmlformats.org/drawingml/2006/main">
              <a:ext uri="{FF2B5EF4-FFF2-40B4-BE49-F238E27FC236}">
                <a16:creationId xmlns:a16="http://schemas.microsoft.com/office/drawing/2014/main" id="{F28DDE1E-BA78-42FE-9EF9-54DFE192FE72}"/>
              </a:ext>
            </a:extLst>
          </p:cNvPr>
          <p:cNvSpPr>
            <a:spLocks xmlns:a="http://schemas.openxmlformats.org/drawingml/2006/main" noGrp="1"/>
          </p:cNvSpPr>
          <p:nvPr/>
        </p:nvSpPr>
        <p:spPr>
          <a:xfrm xmlns:a="http://schemas.openxmlformats.org/drawingml/2006/main">
            <a:off x="640080" y="2194560"/>
            <a:ext cx="10908792"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6000" b="1">
                <a:solidFill>
                  <a:srgbClr val="FFFFFF"/>
                </a:solidFill>
                <a:latin typeface="Arial"/>
                <a:ea typeface="Arial"/>
                <a:cs typeface="Arial"/>
              </a:rPr>
              <a:t>You are the mission owner.</a:t>
            </a:r>
            <a:endParaRPr sz="6000"/>
          </a:p>
        </p:txBody>
      </p:sp>
      <p:sp>
        <p:nvSpPr>
          <p:cNvPr id="4" name="Text 2">
            <a:extLst xmlns:a="http://schemas.openxmlformats.org/drawingml/2006/main">
              <a:ext uri="{FF2B5EF4-FFF2-40B4-BE49-F238E27FC236}">
                <a16:creationId xmlns:a16="http://schemas.microsoft.com/office/drawing/2014/main" id="{6C94F832-F6A5-4FFB-B843-8BC8034B3FA7}"/>
              </a:ext>
            </a:extLst>
          </p:cNvPr>
          <p:cNvSpPr>
            <a:spLocks xmlns:a="http://schemas.openxmlformats.org/drawingml/2006/main" noGrp="1"/>
          </p:cNvSpPr>
          <p:nvPr/>
        </p:nvSpPr>
        <p:spPr>
          <a:xfrm xmlns:a="http://schemas.openxmlformats.org/drawingml/2006/main">
            <a:off x="640080" y="3611880"/>
            <a:ext cx="96012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0000"/>
              </a:lnSpc>
              <a:buNone/>
            </a:pPr>
            <a:r>
              <a:rPr sz="1900">
                <a:solidFill>
                  <a:srgbClr val="A9BFAF"/>
                </a:solidFill>
                <a:latin typeface="Arial"/>
                <a:ea typeface="Arial"/>
                <a:cs typeface="Arial"/>
              </a:rPr>
              <a:t>Codex is the suit.</a:t>
            </a:r>
            <a:endParaRPr sz="1900"/>
          </a:p>
        </p:txBody>
      </p:sp>
      <p:sp>
        <p:nvSpPr>
          <p:cNvPr id="5" name="Shape 3">
            <a:extLst xmlns:a="http://schemas.openxmlformats.org/drawingml/2006/main">
              <a:ext uri="{FF2B5EF4-FFF2-40B4-BE49-F238E27FC236}">
                <a16:creationId xmlns:a16="http://schemas.microsoft.com/office/drawing/2014/main" id="{FDDBABB1-7F71-4C4C-A67B-09ABEC8EF04B}"/>
              </a:ext>
            </a:extLst>
          </p:cNvPr>
          <p:cNvSpPr>
            <a:spLocks xmlns:a="http://schemas.openxmlformats.org/drawingml/2006/main" noGrp="1"/>
          </p:cNvSpPr>
          <p:nvPr/>
        </p:nvSpPr>
        <p:spPr>
          <a:xfrm xmlns:a="http://schemas.openxmlformats.org/drawingml/2006/main">
            <a:off x="640080" y="4762500"/>
            <a:ext cx="685800" cy="533400"/>
          </a:xfrm>
          <a:prstGeom xmlns:a="http://schemas.openxmlformats.org/drawingml/2006/main" prst="ellipse">
            <a:avLst/>
          </a:prstGeom>
          <a:solidFill xmlns:a="http://schemas.openxmlformats.org/drawingml/2006/main">
            <a:srgbClr val="2C5F2D"/>
          </a:solidFill>
        </p:spPr>
      </p:sp>
      <p:pic>
        <p:nvPicPr>
          <p:cNvPr id="17" name="Image 0"/>
          <p:cNvPicPr>
            <a:picLocks xmlns:a="http://schemas.openxmlformats.org/drawingml/2006/main" noChangeAspect="1"/>
          </p:cNvPicPr>
          <p:nvPr/>
        </p:nvPicPr>
        <p:blipFill>
          <a:blip xmlns:r="http://schemas.openxmlformats.org/officeDocument/2006/relationships" xmlns:a="http://schemas.openxmlformats.org/drawingml/2006/main" r:embed="R3942a74830fe4e76"/>
          <a:stretch xmlns:a="http://schemas.openxmlformats.org/drawingml/2006/main">
            <a:fillRect l="0" t="0" r="0" b="0"/>
          </a:stretch>
        </p:blipFill>
        <p:spPr>
          <a:xfrm xmlns:a="http://schemas.openxmlformats.org/drawingml/2006/main">
            <a:off x="818388" y="5116068"/>
            <a:ext cx="329184" cy="329184"/>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45E3E1B-3BE6-4E9D-AC84-581F45AF7FB2}"/>
              </a:ext>
            </a:extLst>
          </p:cNvPr>
          <p:cNvSpPr>
            <a:spLocks xmlns:a="http://schemas.openxmlformats.org/drawingml/2006/main" noGrp="1"/>
          </p:cNvSpPr>
          <p:nvPr/>
        </p:nvSpPr>
        <p:spPr>
          <a:xfrm xmlns:a="http://schemas.openxmlformats.org/drawingml/2006/main">
            <a:off x="1600200" y="4762500"/>
            <a:ext cx="9144000" cy="533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a:solidFill>
                  <a:srgbClr val="FFFFFF"/>
                </a:solidFill>
                <a:latin typeface="Arial"/>
                <a:ea typeface="Arial"/>
                <a:cs typeface="Arial"/>
              </a:rPr>
              <a:t>You provide the mission, judgment, creativity, responsibility and approvals.</a:t>
            </a:r>
            <a:endParaRPr sz="1600"/>
          </a:p>
        </p:txBody>
      </p:sp>
      <p:sp>
        <p:nvSpPr>
          <p:cNvPr id="8" name="Shape 5">
            <a:extLst xmlns:a="http://schemas.openxmlformats.org/drawingml/2006/main">
              <a:ext uri="{FF2B5EF4-FFF2-40B4-BE49-F238E27FC236}">
                <a16:creationId xmlns:a16="http://schemas.microsoft.com/office/drawing/2014/main" id="{D7D1B8C8-1556-4B7B-B759-A7A517FD25F3}"/>
              </a:ext>
            </a:extLst>
          </p:cNvPr>
          <p:cNvSpPr>
            <a:spLocks xmlns:a="http://schemas.openxmlformats.org/drawingml/2006/main" noGrp="1"/>
          </p:cNvSpPr>
          <p:nvPr/>
        </p:nvSpPr>
        <p:spPr>
          <a:xfrm xmlns:a="http://schemas.openxmlformats.org/drawingml/2006/main">
            <a:off x="640080" y="5486400"/>
            <a:ext cx="10908792" cy="731520"/>
          </a:xfrm>
          <a:prstGeom xmlns:a="http://schemas.openxmlformats.org/drawingml/2006/main" prst="roundRect">
            <a:avLst>
              <a:gd name="adj" fmla="val 11250"/>
            </a:avLst>
          </a:prstGeom>
          <a:solidFill xmlns:a="http://schemas.openxmlformats.org/drawingml/2006/main">
            <a:srgbClr val="1E3F2C"/>
          </a:solidFill>
        </p:spPr>
      </p:sp>
      <p:sp>
        <p:nvSpPr>
          <p:cNvPr id="9" name="Text 6">
            <a:extLst xmlns:a="http://schemas.openxmlformats.org/drawingml/2006/main">
              <a:ext uri="{FF2B5EF4-FFF2-40B4-BE49-F238E27FC236}">
                <a16:creationId xmlns:a16="http://schemas.microsoft.com/office/drawing/2014/main" id="{70CAD9B1-E2D9-418C-BB32-DEE5A244A661}"/>
              </a:ext>
            </a:extLst>
          </p:cNvPr>
          <p:cNvSpPr>
            <a:spLocks xmlns:a="http://schemas.openxmlformats.org/drawingml/2006/main" noGrp="1"/>
          </p:cNvSpPr>
          <p:nvPr/>
        </p:nvSpPr>
        <p:spPr>
          <a:xfrm xmlns:a="http://schemas.openxmlformats.org/drawingml/2006/main">
            <a:off x="1005840" y="5486400"/>
            <a:ext cx="10177272"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Codex researches, plans, creates, checks, documents and continues approved work.</a:t>
            </a:r>
            <a:endParaRPr sz="1700"/>
          </a:p>
        </p:txBody>
      </p:sp>
      <p:sp>
        <p:nvSpPr>
          <p:cNvPr id="10" name="Text 7">
            <a:extLst xmlns:a="http://schemas.openxmlformats.org/drawingml/2006/main">
              <a:ext uri="{FF2B5EF4-FFF2-40B4-BE49-F238E27FC236}">
                <a16:creationId xmlns:a16="http://schemas.microsoft.com/office/drawing/2014/main" id="{3FA69FBA-DA31-4B50-946D-6D43630E0C6E}"/>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13 August 2026</a:t>
            </a:r>
            <a:endParaRPr sz="900"/>
          </a:p>
        </p:txBody>
      </p:sp>
      <p:sp>
        <p:nvSpPr>
          <p:cNvPr id="11" name="Text 8">
            <a:extLst xmlns:a="http://schemas.openxmlformats.org/drawingml/2006/main">
              <a:ext uri="{FF2B5EF4-FFF2-40B4-BE49-F238E27FC236}">
                <a16:creationId xmlns:a16="http://schemas.microsoft.com/office/drawing/2014/main" id="{98F297E1-EF86-4E27-A34B-064CAAA3D265}"/>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3</a:t>
            </a:r>
            <a:endParaRPr sz="900"/>
          </a:p>
        </p:txBody>
      </p:sp>
    </p:spTree>
    <p:extLst>
      <p:ext uri="{BB962C8B-B14F-4D97-AF65-F5344CB8AC3E}">
        <p14:creationId xmlns:p14="http://schemas.microsoft.com/office/powerpoint/2010/main" val="86462906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18C7F63-FF63-4337-8C22-EB44003ABC41}"/>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WHAT IS IN IT FOR YOU</a:t>
            </a:r>
            <a:endParaRPr sz="1050"/>
          </a:p>
        </p:txBody>
      </p:sp>
      <p:sp>
        <p:nvSpPr>
          <p:cNvPr id="3" name="Text 1">
            <a:extLst xmlns:a="http://schemas.openxmlformats.org/drawingml/2006/main">
              <a:ext uri="{FF2B5EF4-FFF2-40B4-BE49-F238E27FC236}">
                <a16:creationId xmlns:a16="http://schemas.microsoft.com/office/drawing/2014/main" id="{6D365F64-646A-40E9-B328-C4656DB31690}"/>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You leave with your suit working.</a:t>
            </a:r>
            <a:endParaRPr sz="3600"/>
          </a:p>
        </p:txBody>
      </p:sp>
      <p:sp>
        <p:nvSpPr>
          <p:cNvPr id="4" name="Shape 2">
            <a:extLst xmlns:a="http://schemas.openxmlformats.org/drawingml/2006/main">
              <a:ext uri="{FF2B5EF4-FFF2-40B4-BE49-F238E27FC236}">
                <a16:creationId xmlns:a16="http://schemas.microsoft.com/office/drawing/2014/main" id="{38F4A3E0-97E6-4079-8072-83E5527856BB}"/>
              </a:ext>
            </a:extLst>
          </p:cNvPr>
          <p:cNvSpPr>
            <a:spLocks xmlns:a="http://schemas.openxmlformats.org/drawingml/2006/main" noGrp="1"/>
          </p:cNvSpPr>
          <p:nvPr/>
        </p:nvSpPr>
        <p:spPr>
          <a:xfrm xmlns:a="http://schemas.openxmlformats.org/drawingml/2006/main">
            <a:off x="640080" y="1828800"/>
            <a:ext cx="3422904" cy="2651760"/>
          </a:xfrm>
          <a:prstGeom xmlns:a="http://schemas.openxmlformats.org/drawingml/2006/main" prst="roundRect">
            <a:avLst>
              <a:gd name="adj" fmla="val 3103"/>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C15B9DB5-2192-4E15-AB64-08557D75B384}"/>
              </a:ext>
            </a:extLst>
          </p:cNvPr>
          <p:cNvSpPr>
            <a:spLocks xmlns:a="http://schemas.openxmlformats.org/drawingml/2006/main" noGrp="1"/>
          </p:cNvSpPr>
          <p:nvPr/>
        </p:nvSpPr>
        <p:spPr>
          <a:xfrm xmlns:a="http://schemas.openxmlformats.org/drawingml/2006/main">
            <a:off x="960120" y="2103120"/>
            <a:ext cx="502920" cy="502920"/>
          </a:xfrm>
          <a:prstGeom xmlns:a="http://schemas.openxmlformats.org/drawingml/2006/main" prst="ellipse">
            <a:avLst/>
          </a:prstGeom>
          <a:solidFill xmlns:a="http://schemas.openxmlformats.org/drawingml/2006/main">
            <a:srgbClr val="2E6B37"/>
          </a:solidFill>
        </p:spPr>
      </p:sp>
      <p:sp>
        <p:nvSpPr>
          <p:cNvPr id="6" name="Text 4">
            <a:extLst xmlns:a="http://schemas.openxmlformats.org/drawingml/2006/main">
              <a:ext uri="{FF2B5EF4-FFF2-40B4-BE49-F238E27FC236}">
                <a16:creationId xmlns:a16="http://schemas.microsoft.com/office/drawing/2014/main" id="{EF803F3B-BC49-4C2A-8E5C-D62307998DA7}"/>
              </a:ext>
            </a:extLst>
          </p:cNvPr>
          <p:cNvSpPr>
            <a:spLocks xmlns:a="http://schemas.openxmlformats.org/drawingml/2006/main" noGrp="1"/>
          </p:cNvSpPr>
          <p:nvPr/>
        </p:nvSpPr>
        <p:spPr>
          <a:xfrm xmlns:a="http://schemas.openxmlformats.org/drawingml/2006/main">
            <a:off x="960120" y="21031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1</a:t>
            </a:r>
            <a:endParaRPr sz="1540"/>
          </a:p>
        </p:txBody>
      </p:sp>
      <p:sp>
        <p:nvSpPr>
          <p:cNvPr id="7" name="Text 5">
            <a:extLst xmlns:a="http://schemas.openxmlformats.org/drawingml/2006/main">
              <a:ext uri="{FF2B5EF4-FFF2-40B4-BE49-F238E27FC236}">
                <a16:creationId xmlns:a16="http://schemas.microsoft.com/office/drawing/2014/main" id="{E1B26B39-DD6B-420F-A333-895BC6C09BB1}"/>
              </a:ext>
            </a:extLst>
          </p:cNvPr>
          <p:cNvSpPr>
            <a:spLocks xmlns:a="http://schemas.openxmlformats.org/drawingml/2006/main" noGrp="1"/>
          </p:cNvSpPr>
          <p:nvPr/>
        </p:nvSpPr>
        <p:spPr>
          <a:xfrm xmlns:a="http://schemas.openxmlformats.org/drawingml/2006/main">
            <a:off x="960120" y="2788920"/>
            <a:ext cx="278282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0000"/>
              </a:lnSpc>
              <a:buNone/>
            </a:pPr>
            <a:r>
              <a:rPr sz="1800" b="1">
                <a:solidFill>
                  <a:srgbClr val="172E22"/>
                </a:solidFill>
                <a:latin typeface="Arial"/>
                <a:ea typeface="Arial"/>
                <a:cs typeface="Arial"/>
              </a:rPr>
              <a:t>Your project opens</a:t>
            </a:r>
            <a:endParaRPr sz="1800"/>
          </a:p>
        </p:txBody>
      </p:sp>
      <p:sp>
        <p:nvSpPr>
          <p:cNvPr id="8" name="Text 6">
            <a:extLst xmlns:a="http://schemas.openxmlformats.org/drawingml/2006/main">
              <a:ext uri="{FF2B5EF4-FFF2-40B4-BE49-F238E27FC236}">
                <a16:creationId xmlns:a16="http://schemas.microsoft.com/office/drawing/2014/main" id="{4C726426-AFE3-4A9A-84B5-9081A69F49DA}"/>
              </a:ext>
            </a:extLst>
          </p:cNvPr>
          <p:cNvSpPr>
            <a:spLocks xmlns:a="http://schemas.openxmlformats.org/drawingml/2006/main" noGrp="1"/>
          </p:cNvSpPr>
          <p:nvPr/>
        </p:nvSpPr>
        <p:spPr>
          <a:xfrm xmlns:a="http://schemas.openxmlformats.org/drawingml/2006/main">
            <a:off x="960120" y="3611880"/>
            <a:ext cx="2782824"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Company account, correct project and startup test passed.</a:t>
            </a:r>
            <a:endParaRPr sz="1300"/>
          </a:p>
        </p:txBody>
      </p:sp>
      <p:sp>
        <p:nvSpPr>
          <p:cNvPr id="9" name="Shape 7">
            <a:extLst xmlns:a="http://schemas.openxmlformats.org/drawingml/2006/main">
              <a:ext uri="{FF2B5EF4-FFF2-40B4-BE49-F238E27FC236}">
                <a16:creationId xmlns:a16="http://schemas.microsoft.com/office/drawing/2014/main" id="{EEDBBEF7-4519-498F-AB6F-E1F2FD47008F}"/>
              </a:ext>
            </a:extLst>
          </p:cNvPr>
          <p:cNvSpPr>
            <a:spLocks xmlns:a="http://schemas.openxmlformats.org/drawingml/2006/main" noGrp="1"/>
          </p:cNvSpPr>
          <p:nvPr/>
        </p:nvSpPr>
        <p:spPr>
          <a:xfrm xmlns:a="http://schemas.openxmlformats.org/drawingml/2006/main">
            <a:off x="4383024" y="1828800"/>
            <a:ext cx="3422904" cy="2651760"/>
          </a:xfrm>
          <a:prstGeom xmlns:a="http://schemas.openxmlformats.org/drawingml/2006/main" prst="roundRect">
            <a:avLst>
              <a:gd name="adj" fmla="val 3103"/>
            </a:avLst>
          </a:prstGeom>
          <a:solidFill xmlns:a="http://schemas.openxmlformats.org/drawingml/2006/main">
            <a:srgbClr val="FBF2DC"/>
          </a:solidFill>
        </p:spPr>
      </p:sp>
      <p:sp>
        <p:nvSpPr>
          <p:cNvPr id="10" name="Shape 8">
            <a:extLst xmlns:a="http://schemas.openxmlformats.org/drawingml/2006/main">
              <a:ext uri="{FF2B5EF4-FFF2-40B4-BE49-F238E27FC236}">
                <a16:creationId xmlns:a16="http://schemas.microsoft.com/office/drawing/2014/main" id="{0CE38E33-A0CC-4558-B79B-EA0F537BCD7C}"/>
              </a:ext>
            </a:extLst>
          </p:cNvPr>
          <p:cNvSpPr>
            <a:spLocks xmlns:a="http://schemas.openxmlformats.org/drawingml/2006/main" noGrp="1"/>
          </p:cNvSpPr>
          <p:nvPr/>
        </p:nvSpPr>
        <p:spPr>
          <a:xfrm xmlns:a="http://schemas.openxmlformats.org/drawingml/2006/main">
            <a:off x="4703064" y="2103120"/>
            <a:ext cx="502920" cy="502920"/>
          </a:xfrm>
          <a:prstGeom xmlns:a="http://schemas.openxmlformats.org/drawingml/2006/main" prst="ellipse">
            <a:avLst/>
          </a:prstGeom>
          <a:solidFill xmlns:a="http://schemas.openxmlformats.org/drawingml/2006/main">
            <a:srgbClr val="2E6B37"/>
          </a:solidFill>
        </p:spPr>
      </p:sp>
      <p:sp>
        <p:nvSpPr>
          <p:cNvPr id="11" name="Text 9">
            <a:extLst xmlns:a="http://schemas.openxmlformats.org/drawingml/2006/main">
              <a:ext uri="{FF2B5EF4-FFF2-40B4-BE49-F238E27FC236}">
                <a16:creationId xmlns:a16="http://schemas.microsoft.com/office/drawing/2014/main" id="{8C46E115-A11E-45AA-967A-1B3F10A73B06}"/>
              </a:ext>
            </a:extLst>
          </p:cNvPr>
          <p:cNvSpPr>
            <a:spLocks xmlns:a="http://schemas.openxmlformats.org/drawingml/2006/main" noGrp="1"/>
          </p:cNvSpPr>
          <p:nvPr/>
        </p:nvSpPr>
        <p:spPr>
          <a:xfrm xmlns:a="http://schemas.openxmlformats.org/drawingml/2006/main">
            <a:off x="4703064" y="21031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2</a:t>
            </a:r>
            <a:endParaRPr sz="1540"/>
          </a:p>
        </p:txBody>
      </p:sp>
      <p:sp>
        <p:nvSpPr>
          <p:cNvPr id="12" name="Text 10">
            <a:extLst xmlns:a="http://schemas.openxmlformats.org/drawingml/2006/main">
              <a:ext uri="{FF2B5EF4-FFF2-40B4-BE49-F238E27FC236}">
                <a16:creationId xmlns:a16="http://schemas.microsoft.com/office/drawing/2014/main" id="{3CF25313-5946-48A0-BC27-C98E4F2E6470}"/>
              </a:ext>
            </a:extLst>
          </p:cNvPr>
          <p:cNvSpPr>
            <a:spLocks xmlns:a="http://schemas.openxmlformats.org/drawingml/2006/main" noGrp="1"/>
          </p:cNvSpPr>
          <p:nvPr/>
        </p:nvSpPr>
        <p:spPr>
          <a:xfrm xmlns:a="http://schemas.openxmlformats.org/drawingml/2006/main">
            <a:off x="4703064" y="2788920"/>
            <a:ext cx="278282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0000"/>
              </a:lnSpc>
              <a:buNone/>
            </a:pPr>
            <a:r>
              <a:rPr sz="1800" b="1">
                <a:solidFill>
                  <a:srgbClr val="172E22"/>
                </a:solidFill>
                <a:latin typeface="Arial"/>
                <a:ea typeface="Arial"/>
                <a:cs typeface="Arial"/>
              </a:rPr>
              <a:t>Your work becomes visible</a:t>
            </a:r>
            <a:endParaRPr sz="1800"/>
          </a:p>
        </p:txBody>
      </p:sp>
      <p:sp>
        <p:nvSpPr>
          <p:cNvPr id="13" name="Text 11">
            <a:extLst xmlns:a="http://schemas.openxmlformats.org/drawingml/2006/main">
              <a:ext uri="{FF2B5EF4-FFF2-40B4-BE49-F238E27FC236}">
                <a16:creationId xmlns:a16="http://schemas.microsoft.com/office/drawing/2014/main" id="{022CB0FC-9181-47B3-B550-605A1C6CAE4F}"/>
              </a:ext>
            </a:extLst>
          </p:cNvPr>
          <p:cNvSpPr>
            <a:spLocks xmlns:a="http://schemas.openxmlformats.org/drawingml/2006/main" noGrp="1"/>
          </p:cNvSpPr>
          <p:nvPr/>
        </p:nvSpPr>
        <p:spPr>
          <a:xfrm xmlns:a="http://schemas.openxmlformats.org/drawingml/2006/main">
            <a:off x="4703064" y="3611880"/>
            <a:ext cx="2782824"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Approved folders, Drive files and delegation rows become one inventory.</a:t>
            </a:r>
            <a:endParaRPr sz="1300"/>
          </a:p>
        </p:txBody>
      </p:sp>
      <p:sp>
        <p:nvSpPr>
          <p:cNvPr id="14" name="Shape 12">
            <a:extLst xmlns:a="http://schemas.openxmlformats.org/drawingml/2006/main">
              <a:ext uri="{FF2B5EF4-FFF2-40B4-BE49-F238E27FC236}">
                <a16:creationId xmlns:a16="http://schemas.microsoft.com/office/drawing/2014/main" id="{4C4C19E8-9ECE-4A75-81DF-F70E4FCE4978}"/>
              </a:ext>
            </a:extLst>
          </p:cNvPr>
          <p:cNvSpPr>
            <a:spLocks xmlns:a="http://schemas.openxmlformats.org/drawingml/2006/main" noGrp="1"/>
          </p:cNvSpPr>
          <p:nvPr/>
        </p:nvSpPr>
        <p:spPr>
          <a:xfrm xmlns:a="http://schemas.openxmlformats.org/drawingml/2006/main">
            <a:off x="8125968" y="1828800"/>
            <a:ext cx="3422904" cy="2651760"/>
          </a:xfrm>
          <a:prstGeom xmlns:a="http://schemas.openxmlformats.org/drawingml/2006/main" prst="roundRect">
            <a:avLst>
              <a:gd name="adj" fmla="val 3103"/>
            </a:avLst>
          </a:prstGeom>
          <a:solidFill xmlns:a="http://schemas.openxmlformats.org/drawingml/2006/main">
            <a:srgbClr val="F2D9C9"/>
          </a:solidFill>
        </p:spPr>
      </p:sp>
      <p:sp>
        <p:nvSpPr>
          <p:cNvPr id="15" name="Shape 13">
            <a:extLst xmlns:a="http://schemas.openxmlformats.org/drawingml/2006/main">
              <a:ext uri="{FF2B5EF4-FFF2-40B4-BE49-F238E27FC236}">
                <a16:creationId xmlns:a16="http://schemas.microsoft.com/office/drawing/2014/main" id="{5C85A513-996B-43D1-A420-006776988409}"/>
              </a:ext>
            </a:extLst>
          </p:cNvPr>
          <p:cNvSpPr>
            <a:spLocks xmlns:a="http://schemas.openxmlformats.org/drawingml/2006/main" noGrp="1"/>
          </p:cNvSpPr>
          <p:nvPr/>
        </p:nvSpPr>
        <p:spPr>
          <a:xfrm xmlns:a="http://schemas.openxmlformats.org/drawingml/2006/main">
            <a:off x="8446008" y="2103120"/>
            <a:ext cx="502920" cy="502920"/>
          </a:xfrm>
          <a:prstGeom xmlns:a="http://schemas.openxmlformats.org/drawingml/2006/main" prst="ellipse">
            <a:avLst/>
          </a:prstGeom>
          <a:solidFill xmlns:a="http://schemas.openxmlformats.org/drawingml/2006/main">
            <a:srgbClr val="2E6B37"/>
          </a:solidFill>
        </p:spPr>
      </p:sp>
      <p:sp>
        <p:nvSpPr>
          <p:cNvPr id="16" name="Text 14">
            <a:extLst xmlns:a="http://schemas.openxmlformats.org/drawingml/2006/main">
              <a:ext uri="{FF2B5EF4-FFF2-40B4-BE49-F238E27FC236}">
                <a16:creationId xmlns:a16="http://schemas.microsoft.com/office/drawing/2014/main" id="{0AD43F12-7735-4289-AD25-12A195985E9B}"/>
              </a:ext>
            </a:extLst>
          </p:cNvPr>
          <p:cNvSpPr>
            <a:spLocks xmlns:a="http://schemas.openxmlformats.org/drawingml/2006/main" noGrp="1"/>
          </p:cNvSpPr>
          <p:nvPr/>
        </p:nvSpPr>
        <p:spPr>
          <a:xfrm xmlns:a="http://schemas.openxmlformats.org/drawingml/2006/main">
            <a:off x="8446008" y="21031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3</a:t>
            </a:r>
            <a:endParaRPr sz="1540"/>
          </a:p>
        </p:txBody>
      </p:sp>
      <p:sp>
        <p:nvSpPr>
          <p:cNvPr id="17" name="Text 15">
            <a:extLst xmlns:a="http://schemas.openxmlformats.org/drawingml/2006/main">
              <a:ext uri="{FF2B5EF4-FFF2-40B4-BE49-F238E27FC236}">
                <a16:creationId xmlns:a16="http://schemas.microsoft.com/office/drawing/2014/main" id="{34233FA0-EA2F-4155-88A5-8A3CB9474E18}"/>
              </a:ext>
            </a:extLst>
          </p:cNvPr>
          <p:cNvSpPr>
            <a:spLocks xmlns:a="http://schemas.openxmlformats.org/drawingml/2006/main" noGrp="1"/>
          </p:cNvSpPr>
          <p:nvPr/>
        </p:nvSpPr>
        <p:spPr>
          <a:xfrm xmlns:a="http://schemas.openxmlformats.org/drawingml/2006/main">
            <a:off x="8446008" y="2788920"/>
            <a:ext cx="278282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0000"/>
              </a:lnSpc>
              <a:buNone/>
            </a:pPr>
            <a:r>
              <a:rPr sz="1800" b="1">
                <a:solidFill>
                  <a:srgbClr val="172E22"/>
                </a:solidFill>
                <a:latin typeface="Arial"/>
                <a:ea typeface="Arial"/>
                <a:cs typeface="Arial"/>
              </a:rPr>
              <a:t>One mission starts</a:t>
            </a:r>
            <a:endParaRPr sz="1800"/>
          </a:p>
        </p:txBody>
      </p:sp>
      <p:sp>
        <p:nvSpPr>
          <p:cNvPr id="18" name="Text 16">
            <a:extLst xmlns:a="http://schemas.openxmlformats.org/drawingml/2006/main">
              <a:ext uri="{FF2B5EF4-FFF2-40B4-BE49-F238E27FC236}">
                <a16:creationId xmlns:a16="http://schemas.microsoft.com/office/drawing/2014/main" id="{C0A3A010-8734-4F04-AB91-BBB0E5337F65}"/>
              </a:ext>
            </a:extLst>
          </p:cNvPr>
          <p:cNvSpPr>
            <a:spLocks xmlns:a="http://schemas.openxmlformats.org/drawingml/2006/main" noGrp="1"/>
          </p:cNvSpPr>
          <p:nvPr/>
        </p:nvSpPr>
        <p:spPr>
          <a:xfrm xmlns:a="http://schemas.openxmlformats.org/drawingml/2006/main">
            <a:off x="8446008" y="3611880"/>
            <a:ext cx="2782824"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Codex recommends one real task and a bounded first batch.</a:t>
            </a:r>
            <a:endParaRPr sz="1300"/>
          </a:p>
        </p:txBody>
      </p:sp>
      <p:sp>
        <p:nvSpPr>
          <p:cNvPr id="19" name="Shape 17">
            <a:extLst xmlns:a="http://schemas.openxmlformats.org/drawingml/2006/main">
              <a:ext uri="{FF2B5EF4-FFF2-40B4-BE49-F238E27FC236}">
                <a16:creationId xmlns:a16="http://schemas.microsoft.com/office/drawing/2014/main" id="{DB6D0D28-BF87-4F70-B411-AC5FA8349D05}"/>
              </a:ext>
            </a:extLst>
          </p:cNvPr>
          <p:cNvSpPr>
            <a:spLocks xmlns:a="http://schemas.openxmlformats.org/drawingml/2006/main" noGrp="1"/>
          </p:cNvSpPr>
          <p:nvPr/>
        </p:nvSpPr>
        <p:spPr>
          <a:xfrm xmlns:a="http://schemas.openxmlformats.org/drawingml/2006/main">
            <a:off x="640080" y="4754880"/>
            <a:ext cx="10908792" cy="914400"/>
          </a:xfrm>
          <a:prstGeom xmlns:a="http://schemas.openxmlformats.org/drawingml/2006/main" prst="roundRect">
            <a:avLst>
              <a:gd name="adj" fmla="val 9000"/>
            </a:avLst>
          </a:prstGeom>
          <a:solidFill xmlns:a="http://schemas.openxmlformats.org/drawingml/2006/main">
            <a:srgbClr val="FBF2DC"/>
          </a:solidFill>
        </p:spPr>
      </p:sp>
      <p:sp>
        <p:nvSpPr>
          <p:cNvPr id="20" name="Text 18">
            <a:extLst xmlns:a="http://schemas.openxmlformats.org/drawingml/2006/main">
              <a:ext uri="{FF2B5EF4-FFF2-40B4-BE49-F238E27FC236}">
                <a16:creationId xmlns:a16="http://schemas.microsoft.com/office/drawing/2014/main" id="{C737FE05-B165-411D-8F1A-6EC6CAC55404}"/>
              </a:ext>
            </a:extLst>
          </p:cNvPr>
          <p:cNvSpPr>
            <a:spLocks xmlns:a="http://schemas.openxmlformats.org/drawingml/2006/main" noGrp="1"/>
          </p:cNvSpPr>
          <p:nvPr/>
        </p:nvSpPr>
        <p:spPr>
          <a:xfrm xmlns:a="http://schemas.openxmlformats.org/drawingml/2006/main">
            <a:off x="1005840" y="4754880"/>
            <a:ext cx="1017727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6B4A05"/>
                </a:solidFill>
                <a:latin typeface="Arial"/>
                <a:ea typeface="Arial"/>
                <a:cs typeface="Arial"/>
              </a:rPr>
              <a:t>Ambuj runs the group. The Setup Helper handles the machinery.</a:t>
            </a:r>
            <a:endParaRPr sz="1600"/>
          </a:p>
        </p:txBody>
      </p:sp>
      <p:sp>
        <p:nvSpPr>
          <p:cNvPr id="21" name="Text 19">
            <a:extLst xmlns:a="http://schemas.openxmlformats.org/drawingml/2006/main">
              <a:ext uri="{FF2B5EF4-FFF2-40B4-BE49-F238E27FC236}">
                <a16:creationId xmlns:a16="http://schemas.microsoft.com/office/drawing/2014/main" id="{7E5B27B6-DA91-4C01-9228-378EAE175120}"/>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2" name="Text 20">
            <a:extLst xmlns:a="http://schemas.openxmlformats.org/drawingml/2006/main">
              <a:ext uri="{FF2B5EF4-FFF2-40B4-BE49-F238E27FC236}">
                <a16:creationId xmlns:a16="http://schemas.microsoft.com/office/drawing/2014/main" id="{951AC1B5-BB18-4BF0-B748-C21BA1A979E0}"/>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4</a:t>
            </a:r>
            <a:endParaRPr sz="900"/>
          </a:p>
        </p:txBody>
      </p:sp>
    </p:spTree>
    <p:extLst>
      <p:ext uri="{BB962C8B-B14F-4D97-AF65-F5344CB8AC3E}">
        <p14:creationId xmlns:p14="http://schemas.microsoft.com/office/powerpoint/2010/main" val="47333636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10AF192F-C2F8-477A-A2F7-27607B32F8CF}"/>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YOUR OWN WORK BECOMES THE MISSION</a:t>
            </a:r>
            <a:endParaRPr sz="1050"/>
          </a:p>
        </p:txBody>
      </p:sp>
      <p:sp>
        <p:nvSpPr>
          <p:cNvPr id="3" name="Text 1">
            <a:extLst xmlns:a="http://schemas.openxmlformats.org/drawingml/2006/main">
              <a:ext uri="{FF2B5EF4-FFF2-40B4-BE49-F238E27FC236}">
                <a16:creationId xmlns:a16="http://schemas.microsoft.com/office/drawing/2014/main" id="{AD94D714-4761-487F-AB65-883868315A06}"/>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Codex can help close your own assigned list.</a:t>
            </a:r>
            <a:endParaRPr sz="3600"/>
          </a:p>
        </p:txBody>
      </p:sp>
      <p:sp>
        <p:nvSpPr>
          <p:cNvPr id="4" name="Shape 2">
            <a:extLst xmlns:a="http://schemas.openxmlformats.org/drawingml/2006/main">
              <a:ext uri="{FF2B5EF4-FFF2-40B4-BE49-F238E27FC236}">
                <a16:creationId xmlns:a16="http://schemas.microsoft.com/office/drawing/2014/main" id="{E253E840-DEF8-4ABD-B6D8-D25078BCAA04}"/>
              </a:ext>
            </a:extLst>
          </p:cNvPr>
          <p:cNvSpPr>
            <a:spLocks xmlns:a="http://schemas.openxmlformats.org/drawingml/2006/main" noGrp="1"/>
          </p:cNvSpPr>
          <p:nvPr/>
        </p:nvSpPr>
        <p:spPr>
          <a:xfrm xmlns:a="http://schemas.openxmlformats.org/drawingml/2006/main">
            <a:off x="640080" y="1691640"/>
            <a:ext cx="2535174" cy="1097280"/>
          </a:xfrm>
          <a:prstGeom xmlns:a="http://schemas.openxmlformats.org/drawingml/2006/main" prst="roundRect">
            <a:avLst>
              <a:gd name="adj" fmla="val 75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28EE10C7-C263-4F38-9117-209EA2D465D6}"/>
              </a:ext>
            </a:extLst>
          </p:cNvPr>
          <p:cNvSpPr>
            <a:spLocks xmlns:a="http://schemas.openxmlformats.org/drawingml/2006/main" noGrp="1"/>
          </p:cNvSpPr>
          <p:nvPr/>
        </p:nvSpPr>
        <p:spPr>
          <a:xfrm xmlns:a="http://schemas.openxmlformats.org/drawingml/2006/main">
            <a:off x="914400" y="18013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rgbClr val="2C5F2D"/>
                </a:solidFill>
                <a:latin typeface="Arial"/>
                <a:ea typeface="Arial"/>
                <a:cs typeface="Arial"/>
              </a:rPr>
              <a:t>357</a:t>
            </a:r>
            <a:endParaRPr sz="4000"/>
          </a:p>
        </p:txBody>
      </p:sp>
      <p:sp>
        <p:nvSpPr>
          <p:cNvPr id="6" name="Text 4">
            <a:extLst xmlns:a="http://schemas.openxmlformats.org/drawingml/2006/main">
              <a:ext uri="{FF2B5EF4-FFF2-40B4-BE49-F238E27FC236}">
                <a16:creationId xmlns:a16="http://schemas.microsoft.com/office/drawing/2014/main" id="{4272FAA2-63B1-44AA-B210-53FAC2EA9C0A}"/>
              </a:ext>
            </a:extLst>
          </p:cNvPr>
          <p:cNvSpPr>
            <a:spLocks xmlns:a="http://schemas.openxmlformats.org/drawingml/2006/main" noGrp="1"/>
          </p:cNvSpPr>
          <p:nvPr/>
        </p:nvSpPr>
        <p:spPr>
          <a:xfrm xmlns:a="http://schemas.openxmlformats.org/drawingml/2006/main">
            <a:off x="914400" y="24048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Sunaj</a:t>
            </a:r>
            <a:endParaRPr sz="1500"/>
          </a:p>
        </p:txBody>
      </p:sp>
      <p:sp>
        <p:nvSpPr>
          <p:cNvPr id="7" name="Shape 5">
            <a:extLst xmlns:a="http://schemas.openxmlformats.org/drawingml/2006/main">
              <a:ext uri="{FF2B5EF4-FFF2-40B4-BE49-F238E27FC236}">
                <a16:creationId xmlns:a16="http://schemas.microsoft.com/office/drawing/2014/main" id="{8C69B260-14EF-47BB-A05E-216C5CACB417}"/>
              </a:ext>
            </a:extLst>
          </p:cNvPr>
          <p:cNvSpPr>
            <a:spLocks xmlns:a="http://schemas.openxmlformats.org/drawingml/2006/main" noGrp="1"/>
          </p:cNvSpPr>
          <p:nvPr/>
        </p:nvSpPr>
        <p:spPr>
          <a:xfrm xmlns:a="http://schemas.openxmlformats.org/drawingml/2006/main">
            <a:off x="3431286" y="1691640"/>
            <a:ext cx="2535174" cy="1097280"/>
          </a:xfrm>
          <a:prstGeom xmlns:a="http://schemas.openxmlformats.org/drawingml/2006/main" prst="roundRect">
            <a:avLst>
              <a:gd name="adj" fmla="val 75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DF095829-06D7-4C9F-974D-D3D4F073F90A}"/>
              </a:ext>
            </a:extLst>
          </p:cNvPr>
          <p:cNvSpPr>
            <a:spLocks xmlns:a="http://schemas.openxmlformats.org/drawingml/2006/main" noGrp="1"/>
          </p:cNvSpPr>
          <p:nvPr/>
        </p:nvSpPr>
        <p:spPr>
          <a:xfrm xmlns:a="http://schemas.openxmlformats.org/drawingml/2006/main">
            <a:off x="3705606" y="18013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rgbClr val="2C5F2D"/>
                </a:solidFill>
                <a:latin typeface="Arial"/>
                <a:ea typeface="Arial"/>
                <a:cs typeface="Arial"/>
              </a:rPr>
              <a:t>318</a:t>
            </a:r>
            <a:endParaRPr sz="4000"/>
          </a:p>
        </p:txBody>
      </p:sp>
      <p:sp>
        <p:nvSpPr>
          <p:cNvPr id="9" name="Text 7">
            <a:extLst xmlns:a="http://schemas.openxmlformats.org/drawingml/2006/main">
              <a:ext uri="{FF2B5EF4-FFF2-40B4-BE49-F238E27FC236}">
                <a16:creationId xmlns:a16="http://schemas.microsoft.com/office/drawing/2014/main" id="{BD30B576-6CBE-4108-A300-983201C7CB3A}"/>
              </a:ext>
            </a:extLst>
          </p:cNvPr>
          <p:cNvSpPr>
            <a:spLocks xmlns:a="http://schemas.openxmlformats.org/drawingml/2006/main" noGrp="1"/>
          </p:cNvSpPr>
          <p:nvPr/>
        </p:nvSpPr>
        <p:spPr>
          <a:xfrm xmlns:a="http://schemas.openxmlformats.org/drawingml/2006/main">
            <a:off x="3705606" y="24048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Anupam</a:t>
            </a:r>
            <a:endParaRPr sz="1500"/>
          </a:p>
        </p:txBody>
      </p:sp>
      <p:sp>
        <p:nvSpPr>
          <p:cNvPr id="10" name="Shape 8">
            <a:extLst xmlns:a="http://schemas.openxmlformats.org/drawingml/2006/main">
              <a:ext uri="{FF2B5EF4-FFF2-40B4-BE49-F238E27FC236}">
                <a16:creationId xmlns:a16="http://schemas.microsoft.com/office/drawing/2014/main" id="{923AB8C4-8964-4C5B-B112-671E511F690D}"/>
              </a:ext>
            </a:extLst>
          </p:cNvPr>
          <p:cNvSpPr>
            <a:spLocks xmlns:a="http://schemas.openxmlformats.org/drawingml/2006/main" noGrp="1"/>
          </p:cNvSpPr>
          <p:nvPr/>
        </p:nvSpPr>
        <p:spPr>
          <a:xfrm xmlns:a="http://schemas.openxmlformats.org/drawingml/2006/main">
            <a:off x="6222492" y="1691640"/>
            <a:ext cx="2535174" cy="1097280"/>
          </a:xfrm>
          <a:prstGeom xmlns:a="http://schemas.openxmlformats.org/drawingml/2006/main" prst="roundRect">
            <a:avLst>
              <a:gd name="adj" fmla="val 75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A29E69CA-E658-41F4-A38C-86CDF0A0ED9F}"/>
              </a:ext>
            </a:extLst>
          </p:cNvPr>
          <p:cNvSpPr>
            <a:spLocks xmlns:a="http://schemas.openxmlformats.org/drawingml/2006/main" noGrp="1"/>
          </p:cNvSpPr>
          <p:nvPr/>
        </p:nvSpPr>
        <p:spPr>
          <a:xfrm xmlns:a="http://schemas.openxmlformats.org/drawingml/2006/main">
            <a:off x="6496812" y="18013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rgbClr val="2C5F2D"/>
                </a:solidFill>
                <a:latin typeface="Arial"/>
                <a:ea typeface="Arial"/>
                <a:cs typeface="Arial"/>
              </a:rPr>
              <a:t>269</a:t>
            </a:r>
            <a:endParaRPr sz="4000"/>
          </a:p>
        </p:txBody>
      </p:sp>
      <p:sp>
        <p:nvSpPr>
          <p:cNvPr id="12" name="Text 10">
            <a:extLst xmlns:a="http://schemas.openxmlformats.org/drawingml/2006/main">
              <a:ext uri="{FF2B5EF4-FFF2-40B4-BE49-F238E27FC236}">
                <a16:creationId xmlns:a16="http://schemas.microsoft.com/office/drawing/2014/main" id="{287EC6F0-CDA4-4A52-AEF0-5DCAEAEFFD56}"/>
              </a:ext>
            </a:extLst>
          </p:cNvPr>
          <p:cNvSpPr>
            <a:spLocks xmlns:a="http://schemas.openxmlformats.org/drawingml/2006/main" noGrp="1"/>
          </p:cNvSpPr>
          <p:nvPr/>
        </p:nvSpPr>
        <p:spPr>
          <a:xfrm xmlns:a="http://schemas.openxmlformats.org/drawingml/2006/main">
            <a:off x="6496812" y="24048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Astha</a:t>
            </a:r>
            <a:endParaRPr sz="1500"/>
          </a:p>
        </p:txBody>
      </p:sp>
      <p:sp>
        <p:nvSpPr>
          <p:cNvPr id="13" name="Shape 11">
            <a:extLst xmlns:a="http://schemas.openxmlformats.org/drawingml/2006/main">
              <a:ext uri="{FF2B5EF4-FFF2-40B4-BE49-F238E27FC236}">
                <a16:creationId xmlns:a16="http://schemas.microsoft.com/office/drawing/2014/main" id="{C1E53955-5D10-4DB5-B8C5-374A77BECE3D}"/>
              </a:ext>
            </a:extLst>
          </p:cNvPr>
          <p:cNvSpPr>
            <a:spLocks xmlns:a="http://schemas.openxmlformats.org/drawingml/2006/main" noGrp="1"/>
          </p:cNvSpPr>
          <p:nvPr/>
        </p:nvSpPr>
        <p:spPr>
          <a:xfrm xmlns:a="http://schemas.openxmlformats.org/drawingml/2006/main">
            <a:off x="9013698" y="1691640"/>
            <a:ext cx="2535174" cy="1097280"/>
          </a:xfrm>
          <a:prstGeom xmlns:a="http://schemas.openxmlformats.org/drawingml/2006/main" prst="roundRect">
            <a:avLst>
              <a:gd name="adj" fmla="val 75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B96604E2-3D56-493A-AA5B-B26148367164}"/>
              </a:ext>
            </a:extLst>
          </p:cNvPr>
          <p:cNvSpPr>
            <a:spLocks xmlns:a="http://schemas.openxmlformats.org/drawingml/2006/main" noGrp="1"/>
          </p:cNvSpPr>
          <p:nvPr/>
        </p:nvSpPr>
        <p:spPr>
          <a:xfrm xmlns:a="http://schemas.openxmlformats.org/drawingml/2006/main">
            <a:off x="9288018" y="18013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rgbClr val="2C5F2D"/>
                </a:solidFill>
                <a:latin typeface="Arial"/>
                <a:ea typeface="Arial"/>
                <a:cs typeface="Arial"/>
              </a:rPr>
              <a:t>263</a:t>
            </a:r>
            <a:endParaRPr sz="4000"/>
          </a:p>
        </p:txBody>
      </p:sp>
      <p:sp>
        <p:nvSpPr>
          <p:cNvPr id="15" name="Text 13">
            <a:extLst xmlns:a="http://schemas.openxmlformats.org/drawingml/2006/main">
              <a:ext uri="{FF2B5EF4-FFF2-40B4-BE49-F238E27FC236}">
                <a16:creationId xmlns:a16="http://schemas.microsoft.com/office/drawing/2014/main" id="{B76F57A8-8097-4389-ADC8-A8B92BB3B319}"/>
              </a:ext>
            </a:extLst>
          </p:cNvPr>
          <p:cNvSpPr>
            <a:spLocks xmlns:a="http://schemas.openxmlformats.org/drawingml/2006/main" noGrp="1"/>
          </p:cNvSpPr>
          <p:nvPr/>
        </p:nvSpPr>
        <p:spPr>
          <a:xfrm xmlns:a="http://schemas.openxmlformats.org/drawingml/2006/main">
            <a:off x="9288018" y="24048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Deepu</a:t>
            </a:r>
            <a:endParaRPr sz="1500"/>
          </a:p>
        </p:txBody>
      </p:sp>
      <p:sp>
        <p:nvSpPr>
          <p:cNvPr id="16" name="Shape 14">
            <a:extLst xmlns:a="http://schemas.openxmlformats.org/drawingml/2006/main">
              <a:ext uri="{FF2B5EF4-FFF2-40B4-BE49-F238E27FC236}">
                <a16:creationId xmlns:a16="http://schemas.microsoft.com/office/drawing/2014/main" id="{F598247A-E0BB-4B5B-A0A7-E9DE9B591DED}"/>
              </a:ext>
            </a:extLst>
          </p:cNvPr>
          <p:cNvSpPr>
            <a:spLocks xmlns:a="http://schemas.openxmlformats.org/drawingml/2006/main" noGrp="1"/>
          </p:cNvSpPr>
          <p:nvPr/>
        </p:nvSpPr>
        <p:spPr>
          <a:xfrm xmlns:a="http://schemas.openxmlformats.org/drawingml/2006/main">
            <a:off x="640080" y="3063240"/>
            <a:ext cx="2535174" cy="1097280"/>
          </a:xfrm>
          <a:prstGeom xmlns:a="http://schemas.openxmlformats.org/drawingml/2006/main" prst="roundRect">
            <a:avLst>
              <a:gd name="adj" fmla="val 7500"/>
            </a:avLst>
          </a:prstGeom>
          <a:solidFill xmlns:a="http://schemas.openxmlformats.org/drawingml/2006/main">
            <a:srgbClr val="E8F2E9"/>
          </a:solidFill>
        </p:spPr>
      </p:sp>
      <p:sp>
        <p:nvSpPr>
          <p:cNvPr id="17" name="Text 15">
            <a:extLst xmlns:a="http://schemas.openxmlformats.org/drawingml/2006/main">
              <a:ext uri="{FF2B5EF4-FFF2-40B4-BE49-F238E27FC236}">
                <a16:creationId xmlns:a16="http://schemas.microsoft.com/office/drawing/2014/main" id="{CB009AA2-7776-4841-B866-2971AB5E0DE5}"/>
              </a:ext>
            </a:extLst>
          </p:cNvPr>
          <p:cNvSpPr>
            <a:spLocks xmlns:a="http://schemas.openxmlformats.org/drawingml/2006/main" noGrp="1"/>
          </p:cNvSpPr>
          <p:nvPr/>
        </p:nvSpPr>
        <p:spPr>
          <a:xfrm xmlns:a="http://schemas.openxmlformats.org/drawingml/2006/main">
            <a:off x="914400" y="31729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rgbClr val="2C5F2D"/>
                </a:solidFill>
                <a:latin typeface="Arial"/>
                <a:ea typeface="Arial"/>
                <a:cs typeface="Arial"/>
              </a:rPr>
              <a:t>194</a:t>
            </a:r>
            <a:endParaRPr sz="4000"/>
          </a:p>
        </p:txBody>
      </p:sp>
      <p:sp>
        <p:nvSpPr>
          <p:cNvPr id="18" name="Text 16">
            <a:extLst xmlns:a="http://schemas.openxmlformats.org/drawingml/2006/main">
              <a:ext uri="{FF2B5EF4-FFF2-40B4-BE49-F238E27FC236}">
                <a16:creationId xmlns:a16="http://schemas.microsoft.com/office/drawing/2014/main" id="{4B996615-0050-4F92-A2E1-AF26BC4B198F}"/>
              </a:ext>
            </a:extLst>
          </p:cNvPr>
          <p:cNvSpPr>
            <a:spLocks xmlns:a="http://schemas.openxmlformats.org/drawingml/2006/main" noGrp="1"/>
          </p:cNvSpPr>
          <p:nvPr/>
        </p:nvSpPr>
        <p:spPr>
          <a:xfrm xmlns:a="http://schemas.openxmlformats.org/drawingml/2006/main">
            <a:off x="914400" y="37764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Satyam</a:t>
            </a:r>
            <a:endParaRPr sz="1500"/>
          </a:p>
        </p:txBody>
      </p:sp>
      <p:sp>
        <p:nvSpPr>
          <p:cNvPr id="19" name="Shape 17">
            <a:extLst xmlns:a="http://schemas.openxmlformats.org/drawingml/2006/main">
              <a:ext uri="{FF2B5EF4-FFF2-40B4-BE49-F238E27FC236}">
                <a16:creationId xmlns:a16="http://schemas.microsoft.com/office/drawing/2014/main" id="{C78AA461-6CA9-488E-B390-748AC3F310B4}"/>
              </a:ext>
            </a:extLst>
          </p:cNvPr>
          <p:cNvSpPr>
            <a:spLocks xmlns:a="http://schemas.openxmlformats.org/drawingml/2006/main" noGrp="1"/>
          </p:cNvSpPr>
          <p:nvPr/>
        </p:nvSpPr>
        <p:spPr>
          <a:xfrm xmlns:a="http://schemas.openxmlformats.org/drawingml/2006/main">
            <a:off x="3431286" y="3063240"/>
            <a:ext cx="2535174" cy="1097280"/>
          </a:xfrm>
          <a:prstGeom xmlns:a="http://schemas.openxmlformats.org/drawingml/2006/main" prst="roundRect">
            <a:avLst>
              <a:gd name="adj" fmla="val 7500"/>
            </a:avLst>
          </a:prstGeom>
          <a:solidFill xmlns:a="http://schemas.openxmlformats.org/drawingml/2006/main">
            <a:srgbClr val="FBF2DC"/>
          </a:solidFill>
        </p:spPr>
      </p:sp>
      <p:sp>
        <p:nvSpPr>
          <p:cNvPr id="20" name="Text 18">
            <a:extLst xmlns:a="http://schemas.openxmlformats.org/drawingml/2006/main">
              <a:ext uri="{FF2B5EF4-FFF2-40B4-BE49-F238E27FC236}">
                <a16:creationId xmlns:a16="http://schemas.microsoft.com/office/drawing/2014/main" id="{A2C75CA3-7299-465C-A826-903B619EB426}"/>
              </a:ext>
            </a:extLst>
          </p:cNvPr>
          <p:cNvSpPr>
            <a:spLocks xmlns:a="http://schemas.openxmlformats.org/drawingml/2006/main" noGrp="1"/>
          </p:cNvSpPr>
          <p:nvPr/>
        </p:nvSpPr>
        <p:spPr>
          <a:xfrm xmlns:a="http://schemas.openxmlformats.org/drawingml/2006/main">
            <a:off x="3705606" y="31729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rgbClr val="2C5F2D"/>
                </a:solidFill>
                <a:latin typeface="Arial"/>
                <a:ea typeface="Arial"/>
                <a:cs typeface="Arial"/>
              </a:rPr>
              <a:t>124</a:t>
            </a:r>
            <a:endParaRPr sz="4000"/>
          </a:p>
        </p:txBody>
      </p:sp>
      <p:sp>
        <p:nvSpPr>
          <p:cNvPr id="21" name="Text 19">
            <a:extLst xmlns:a="http://schemas.openxmlformats.org/drawingml/2006/main">
              <a:ext uri="{FF2B5EF4-FFF2-40B4-BE49-F238E27FC236}">
                <a16:creationId xmlns:a16="http://schemas.microsoft.com/office/drawing/2014/main" id="{4221457E-E145-4E32-85D6-7DB33A2CF1C4}"/>
              </a:ext>
            </a:extLst>
          </p:cNvPr>
          <p:cNvSpPr>
            <a:spLocks xmlns:a="http://schemas.openxmlformats.org/drawingml/2006/main" noGrp="1"/>
          </p:cNvSpPr>
          <p:nvPr/>
        </p:nvSpPr>
        <p:spPr>
          <a:xfrm xmlns:a="http://schemas.openxmlformats.org/drawingml/2006/main">
            <a:off x="3705606" y="37764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Vikash</a:t>
            </a:r>
            <a:endParaRPr sz="1500"/>
          </a:p>
        </p:txBody>
      </p:sp>
      <p:sp>
        <p:nvSpPr>
          <p:cNvPr id="22" name="Shape 20">
            <a:extLst xmlns:a="http://schemas.openxmlformats.org/drawingml/2006/main">
              <a:ext uri="{FF2B5EF4-FFF2-40B4-BE49-F238E27FC236}">
                <a16:creationId xmlns:a16="http://schemas.microsoft.com/office/drawing/2014/main" id="{785DBE32-C012-4212-AC11-6EA29C7EBC62}"/>
              </a:ext>
            </a:extLst>
          </p:cNvPr>
          <p:cNvSpPr>
            <a:spLocks xmlns:a="http://schemas.openxmlformats.org/drawingml/2006/main" noGrp="1"/>
          </p:cNvSpPr>
          <p:nvPr/>
        </p:nvSpPr>
        <p:spPr>
          <a:xfrm xmlns:a="http://schemas.openxmlformats.org/drawingml/2006/main">
            <a:off x="6222492" y="3063240"/>
            <a:ext cx="2535174" cy="1097280"/>
          </a:xfrm>
          <a:prstGeom xmlns:a="http://schemas.openxmlformats.org/drawingml/2006/main" prst="roundRect">
            <a:avLst>
              <a:gd name="adj" fmla="val 7500"/>
            </a:avLst>
          </a:prstGeom>
          <a:solidFill xmlns:a="http://schemas.openxmlformats.org/drawingml/2006/main">
            <a:srgbClr val="DDE9ED"/>
          </a:solidFill>
        </p:spPr>
      </p:sp>
      <p:sp>
        <p:nvSpPr>
          <p:cNvPr id="23" name="Text 21">
            <a:extLst xmlns:a="http://schemas.openxmlformats.org/drawingml/2006/main">
              <a:ext uri="{FF2B5EF4-FFF2-40B4-BE49-F238E27FC236}">
                <a16:creationId xmlns:a16="http://schemas.microsoft.com/office/drawing/2014/main" id="{A0FCB53D-49FA-4832-89BA-D3787D3FDA4C}"/>
              </a:ext>
            </a:extLst>
          </p:cNvPr>
          <p:cNvSpPr>
            <a:spLocks xmlns:a="http://schemas.openxmlformats.org/drawingml/2006/main" noGrp="1"/>
          </p:cNvSpPr>
          <p:nvPr/>
        </p:nvSpPr>
        <p:spPr>
          <a:xfrm xmlns:a="http://schemas.openxmlformats.org/drawingml/2006/main">
            <a:off x="6496812" y="31729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rgbClr val="2C5F2D"/>
                </a:solidFill>
                <a:latin typeface="Arial"/>
                <a:ea typeface="Arial"/>
                <a:cs typeface="Arial"/>
              </a:rPr>
              <a:t>42</a:t>
            </a:r>
            <a:endParaRPr sz="4000"/>
          </a:p>
        </p:txBody>
      </p:sp>
      <p:sp>
        <p:nvSpPr>
          <p:cNvPr id="24" name="Text 22">
            <a:extLst xmlns:a="http://schemas.openxmlformats.org/drawingml/2006/main">
              <a:ext uri="{FF2B5EF4-FFF2-40B4-BE49-F238E27FC236}">
                <a16:creationId xmlns:a16="http://schemas.microsoft.com/office/drawing/2014/main" id="{ED952442-0B0B-4549-A029-3E2584783DFA}"/>
              </a:ext>
            </a:extLst>
          </p:cNvPr>
          <p:cNvSpPr>
            <a:spLocks xmlns:a="http://schemas.openxmlformats.org/drawingml/2006/main" noGrp="1"/>
          </p:cNvSpPr>
          <p:nvPr/>
        </p:nvSpPr>
        <p:spPr>
          <a:xfrm xmlns:a="http://schemas.openxmlformats.org/drawingml/2006/main">
            <a:off x="6496812" y="37764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Shadab</a:t>
            </a:r>
            <a:endParaRPr sz="1500"/>
          </a:p>
        </p:txBody>
      </p:sp>
      <p:sp>
        <p:nvSpPr>
          <p:cNvPr id="25" name="Shape 23">
            <a:extLst xmlns:a="http://schemas.openxmlformats.org/drawingml/2006/main">
              <a:ext uri="{FF2B5EF4-FFF2-40B4-BE49-F238E27FC236}">
                <a16:creationId xmlns:a16="http://schemas.microsoft.com/office/drawing/2014/main" id="{C406AA83-9746-42B0-A8CB-3FED61F5371D}"/>
              </a:ext>
            </a:extLst>
          </p:cNvPr>
          <p:cNvSpPr>
            <a:spLocks xmlns:a="http://schemas.openxmlformats.org/drawingml/2006/main" noGrp="1"/>
          </p:cNvSpPr>
          <p:nvPr/>
        </p:nvSpPr>
        <p:spPr>
          <a:xfrm xmlns:a="http://schemas.openxmlformats.org/drawingml/2006/main">
            <a:off x="9013698" y="3063240"/>
            <a:ext cx="2535174" cy="1097280"/>
          </a:xfrm>
          <a:prstGeom xmlns:a="http://schemas.openxmlformats.org/drawingml/2006/main" prst="roundRect">
            <a:avLst>
              <a:gd name="adj" fmla="val 7500"/>
            </a:avLst>
          </a:prstGeom>
          <a:solidFill xmlns:a="http://schemas.openxmlformats.org/drawingml/2006/main">
            <a:srgbClr val="F2D9C9"/>
          </a:solidFill>
        </p:spPr>
      </p:sp>
      <p:sp>
        <p:nvSpPr>
          <p:cNvPr id="26" name="Text 24">
            <a:extLst xmlns:a="http://schemas.openxmlformats.org/drawingml/2006/main">
              <a:ext uri="{FF2B5EF4-FFF2-40B4-BE49-F238E27FC236}">
                <a16:creationId xmlns:a16="http://schemas.microsoft.com/office/drawing/2014/main" id="{5A3657C5-B7D2-48B2-9236-A3C4006482CC}"/>
              </a:ext>
            </a:extLst>
          </p:cNvPr>
          <p:cNvSpPr>
            <a:spLocks xmlns:a="http://schemas.openxmlformats.org/drawingml/2006/main" noGrp="1"/>
          </p:cNvSpPr>
          <p:nvPr/>
        </p:nvSpPr>
        <p:spPr>
          <a:xfrm xmlns:a="http://schemas.openxmlformats.org/drawingml/2006/main">
            <a:off x="9288018" y="31729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rgbClr val="2C5F2D"/>
                </a:solidFill>
                <a:latin typeface="Arial"/>
                <a:ea typeface="Arial"/>
                <a:cs typeface="Arial"/>
              </a:rPr>
              <a:t>15</a:t>
            </a:r>
            <a:endParaRPr sz="4000"/>
          </a:p>
        </p:txBody>
      </p:sp>
      <p:sp>
        <p:nvSpPr>
          <p:cNvPr id="27" name="Text 25">
            <a:extLst xmlns:a="http://schemas.openxmlformats.org/drawingml/2006/main">
              <a:ext uri="{FF2B5EF4-FFF2-40B4-BE49-F238E27FC236}">
                <a16:creationId xmlns:a16="http://schemas.microsoft.com/office/drawing/2014/main" id="{47B882B8-0F6E-4BF3-B4CD-E20648CB4A0A}"/>
              </a:ext>
            </a:extLst>
          </p:cNvPr>
          <p:cNvSpPr>
            <a:spLocks xmlns:a="http://schemas.openxmlformats.org/drawingml/2006/main" noGrp="1"/>
          </p:cNvSpPr>
          <p:nvPr/>
        </p:nvSpPr>
        <p:spPr>
          <a:xfrm xmlns:a="http://schemas.openxmlformats.org/drawingml/2006/main">
            <a:off x="9288018" y="37764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Rohan</a:t>
            </a:r>
            <a:endParaRPr sz="1500"/>
          </a:p>
        </p:txBody>
      </p:sp>
      <p:sp>
        <p:nvSpPr>
          <p:cNvPr id="28" name="Text 26">
            <a:extLst xmlns:a="http://schemas.openxmlformats.org/drawingml/2006/main">
              <a:ext uri="{FF2B5EF4-FFF2-40B4-BE49-F238E27FC236}">
                <a16:creationId xmlns:a16="http://schemas.microsoft.com/office/drawing/2014/main" id="{B7DD17F3-20CE-43DD-AA21-4EB7FB234061}"/>
              </a:ext>
            </a:extLst>
          </p:cNvPr>
          <p:cNvSpPr>
            <a:spLocks xmlns:a="http://schemas.openxmlformats.org/drawingml/2006/main" noGrp="1"/>
          </p:cNvSpPr>
          <p:nvPr/>
        </p:nvSpPr>
        <p:spPr>
          <a:xfrm xmlns:a="http://schemas.openxmlformats.org/drawingml/2006/main">
            <a:off x="640080" y="4343400"/>
            <a:ext cx="10908792" cy="3200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200">
                <a:solidFill>
                  <a:srgbClr val="5F7268"/>
                </a:solidFill>
                <a:latin typeface="Arial"/>
                <a:ea typeface="Arial"/>
                <a:cs typeface="Arial"/>
              </a:rPr>
              <a:t>Locked rollout snapshot. Trusha: 2. Shadab also has 51 Shopify tasks on the specialist sheet.</a:t>
            </a:r>
            <a:endParaRPr sz="1200"/>
          </a:p>
        </p:txBody>
      </p:sp>
      <p:sp>
        <p:nvSpPr>
          <p:cNvPr id="29" name="Shape 27">
            <a:extLst xmlns:a="http://schemas.openxmlformats.org/drawingml/2006/main">
              <a:ext uri="{FF2B5EF4-FFF2-40B4-BE49-F238E27FC236}">
                <a16:creationId xmlns:a16="http://schemas.microsoft.com/office/drawing/2014/main" id="{63192181-4DBF-4B4A-82FF-A4A8759DF934}"/>
              </a:ext>
            </a:extLst>
          </p:cNvPr>
          <p:cNvSpPr>
            <a:spLocks xmlns:a="http://schemas.openxmlformats.org/drawingml/2006/main" noGrp="1"/>
          </p:cNvSpPr>
          <p:nvPr/>
        </p:nvSpPr>
        <p:spPr>
          <a:xfrm xmlns:a="http://schemas.openxmlformats.org/drawingml/2006/main">
            <a:off x="640080" y="4846320"/>
            <a:ext cx="10908792" cy="1280160"/>
          </a:xfrm>
          <a:prstGeom xmlns:a="http://schemas.openxmlformats.org/drawingml/2006/main" prst="roundRect">
            <a:avLst>
              <a:gd name="adj" fmla="val 6429"/>
            </a:avLst>
          </a:prstGeom>
          <a:solidFill xmlns:a="http://schemas.openxmlformats.org/drawingml/2006/main">
            <a:srgbClr val="0D2B1E"/>
          </a:solidFill>
        </p:spPr>
      </p:sp>
      <p:sp>
        <p:nvSpPr>
          <p:cNvPr id="30" name="Text 28">
            <a:extLst xmlns:a="http://schemas.openxmlformats.org/drawingml/2006/main">
              <a:ext uri="{FF2B5EF4-FFF2-40B4-BE49-F238E27FC236}">
                <a16:creationId xmlns:a16="http://schemas.microsoft.com/office/drawing/2014/main" id="{C2DE2A83-63A8-489C-A9F2-867AB5AD079A}"/>
              </a:ext>
            </a:extLst>
          </p:cNvPr>
          <p:cNvSpPr>
            <a:spLocks xmlns:a="http://schemas.openxmlformats.org/drawingml/2006/main" noGrp="1"/>
          </p:cNvSpPr>
          <p:nvPr/>
        </p:nvSpPr>
        <p:spPr>
          <a:xfrm xmlns:a="http://schemas.openxmlformats.org/drawingml/2006/main">
            <a:off x="1051560" y="5029200"/>
            <a:ext cx="10085832"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600" b="1">
                <a:solidFill>
                  <a:srgbClr val="FFFFFF"/>
                </a:solidFill>
                <a:latin typeface="Arial"/>
                <a:ea typeface="Arial"/>
                <a:cs typeface="Arial"/>
              </a:rPr>
              <a:t>Choose the task. Codex works. Proof closes it.</a:t>
            </a:r>
            <a:endParaRPr sz="2600"/>
          </a:p>
        </p:txBody>
      </p:sp>
      <p:sp>
        <p:nvSpPr>
          <p:cNvPr id="31" name="Text 29">
            <a:extLst xmlns:a="http://schemas.openxmlformats.org/drawingml/2006/main">
              <a:ext uri="{FF2B5EF4-FFF2-40B4-BE49-F238E27FC236}">
                <a16:creationId xmlns:a16="http://schemas.microsoft.com/office/drawing/2014/main" id="{A9176046-C561-4D70-9473-73CAD4FAB8EF}"/>
              </a:ext>
            </a:extLst>
          </p:cNvPr>
          <p:cNvSpPr>
            <a:spLocks xmlns:a="http://schemas.openxmlformats.org/drawingml/2006/main" noGrp="1"/>
          </p:cNvSpPr>
          <p:nvPr/>
        </p:nvSpPr>
        <p:spPr>
          <a:xfrm xmlns:a="http://schemas.openxmlformats.org/drawingml/2006/main">
            <a:off x="1051560" y="5486400"/>
            <a:ext cx="10085832"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a:solidFill>
                  <a:srgbClr val="F0C05A"/>
                </a:solidFill>
                <a:latin typeface="Arial"/>
                <a:ea typeface="Arial"/>
                <a:cs typeface="Arial"/>
              </a:rPr>
              <a:t>No invented exercises. Start from work already assigned to you.</a:t>
            </a:r>
            <a:endParaRPr sz="1600"/>
          </a:p>
        </p:txBody>
      </p:sp>
      <p:sp>
        <p:nvSpPr>
          <p:cNvPr id="32" name="Text 30">
            <a:extLst xmlns:a="http://schemas.openxmlformats.org/drawingml/2006/main">
              <a:ext uri="{FF2B5EF4-FFF2-40B4-BE49-F238E27FC236}">
                <a16:creationId xmlns:a16="http://schemas.microsoft.com/office/drawing/2014/main" id="{F00BE298-8ECF-404D-9254-E67586EE99C0}"/>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33" name="Text 31">
            <a:extLst xmlns:a="http://schemas.openxmlformats.org/drawingml/2006/main">
              <a:ext uri="{FF2B5EF4-FFF2-40B4-BE49-F238E27FC236}">
                <a16:creationId xmlns:a16="http://schemas.microsoft.com/office/drawing/2014/main" id="{D2722E94-E676-42C8-8709-1928B34BC7EC}"/>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5</a:t>
            </a:r>
            <a:endParaRPr sz="900"/>
          </a:p>
        </p:txBody>
      </p:sp>
    </p:spTree>
    <p:extLst>
      <p:ext uri="{BB962C8B-B14F-4D97-AF65-F5344CB8AC3E}">
        <p14:creationId xmlns:p14="http://schemas.microsoft.com/office/powerpoint/2010/main" val="57964571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PROOF  ·  RESULTS ALREADY ACHIEVED</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Two Shopify stores. Four days. One person.</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200" b="1">
                <a:solidFill>
                  <a:srgbClr val="2C5F2D"/>
                </a:solidFill>
                <a:latin typeface="Arial"/>
                <a:ea typeface="Arial"/>
                <a:cs typeface="Arial"/>
              </a:rPr>
              <a:t>82</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verified line items</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200" b="1">
                <a:solidFill>
                  <a:srgbClr val="2C5F2D"/>
                </a:solidFill>
                <a:latin typeface="Arial"/>
                <a:ea typeface="Arial"/>
                <a:cs typeface="Arial"/>
              </a:rPr>
              <a:t>200+</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discrete actions</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200" b="1">
                <a:solidFill>
                  <a:srgbClr val="2C5F2D"/>
                </a:solidFill>
                <a:latin typeface="Arial"/>
                <a:ea typeface="Arial"/>
                <a:cs typeface="Arial"/>
              </a:rPr>
              <a:t>4</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days</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200" b="1">
                <a:solidFill>
                  <a:srgbClr val="2C5F2D"/>
                </a:solidFill>
                <a:latin typeface="Arial"/>
                <a:ea typeface="Arial"/>
                <a:cs typeface="Arial"/>
              </a:rPr>
              <a:t>2</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stores</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Zero money spent without approval. Every change has proof.</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pPr>
            <a:r>
              <a:rPr sz="1700">
                <a:solidFill>
                  <a:srgbClr val="5F7268"/>
                </a:solidFill>
                <a:latin typeface="Arial"/>
                <a:ea typeface="Arial"/>
                <a:cs typeface="Arial"/>
              </a:rPr>
              <a:t>Abilash ran this himself. The rollout exists so each employee can apply the pattern to their own work.</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6</a:t>
            </a:r>
            <a:endParaRPr sz="900"/>
          </a:p>
        </p:txBody>
      </p:sp>
    </p:spTree>
    <p:extLst>
      <p:ext uri="{BB962C8B-B14F-4D97-AF65-F5344CB8AC3E}">
        <p14:creationId xmlns:p14="http://schemas.microsoft.com/office/powerpoint/2010/main" val="47094708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PROOF  ·  THE SAME BRIEF, ≈56× LIGHTER</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The operating files ended repeated cold starts.</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250" b="1">
                <a:solidFill>
                  <a:srgbClr val="2E6B37"/>
                </a:solidFill>
              </a:defRPr>
            </a:pPr>
            <a:r>
              <a:rPr sz="2250" b="1">
                <a:solidFill>
                  <a:srgbClr val="2E6B37"/>
                </a:solidFill>
                <a:latin typeface="Arial"/>
                <a:ea typeface="Arial"/>
                <a:cs typeface="Arial"/>
              </a:rPr>
              <a:t>109,771</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tokens before</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200" b="1">
                <a:solidFill>
                  <a:srgbClr val="2C5F2D"/>
                </a:solidFill>
                <a:latin typeface="Arial"/>
                <a:ea typeface="Arial"/>
                <a:cs typeface="Arial"/>
              </a:rPr>
              <a:t>1,967</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tokens after</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200" b="1">
                <a:solidFill>
                  <a:srgbClr val="2C5F2D"/>
                </a:solidFill>
                <a:latin typeface="Arial"/>
                <a:ea typeface="Arial"/>
                <a:cs typeface="Arial"/>
              </a:rPr>
              <a:t>≈56×</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reduction</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200" b="1">
                <a:solidFill>
                  <a:srgbClr val="2C5F2D"/>
                </a:solidFill>
                <a:latin typeface="Arial"/>
                <a:ea typeface="Arial"/>
                <a:cs typeface="Arial"/>
              </a:rPr>
              <a:t>5</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common files</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Measured with the o200k_base tokenizer after the restructure.</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pPr>
            <a:r>
              <a:rPr sz="1700">
                <a:solidFill>
                  <a:srgbClr val="5F7268"/>
                </a:solidFill>
                <a:latin typeface="Arial"/>
                <a:ea typeface="Arial"/>
                <a:cs typeface="Arial"/>
              </a:rPr>
              <a:t>The files remember operating state, so a new session does not start from zero.</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7</a:t>
            </a:r>
            <a:endParaRPr sz="900"/>
          </a:p>
        </p:txBody>
      </p:sp>
    </p:spTree>
    <p:extLst>
      <p:ext uri="{BB962C8B-B14F-4D97-AF65-F5344CB8AC3E}">
        <p14:creationId xmlns:p14="http://schemas.microsoft.com/office/powerpoint/2010/main" val="47094708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9C977A4-1606-464A-A02C-C0D7BD5E1F04}"/>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WHERE WE ARE NOW</a:t>
            </a:r>
            <a:endParaRPr sz="1050"/>
          </a:p>
        </p:txBody>
      </p:sp>
      <p:sp>
        <p:nvSpPr>
          <p:cNvPr id="3" name="Text 1">
            <a:extLst xmlns:a="http://schemas.openxmlformats.org/drawingml/2006/main">
              <a:ext uri="{FF2B5EF4-FFF2-40B4-BE49-F238E27FC236}">
                <a16:creationId xmlns:a16="http://schemas.microsoft.com/office/drawing/2014/main" id="{38F812A7-F9CE-400C-ABE6-F82B665E398C}"/>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Three things keep wasting our time.</a:t>
            </a:r>
            <a:endParaRPr sz="3600"/>
          </a:p>
        </p:txBody>
      </p:sp>
      <p:sp>
        <p:nvSpPr>
          <p:cNvPr id="4" name="Shape 2">
            <a:extLst xmlns:a="http://schemas.openxmlformats.org/drawingml/2006/main">
              <a:ext uri="{FF2B5EF4-FFF2-40B4-BE49-F238E27FC236}">
                <a16:creationId xmlns:a16="http://schemas.microsoft.com/office/drawing/2014/main" id="{4966F992-5F2E-4686-B956-4E86A0180827}"/>
              </a:ext>
            </a:extLst>
          </p:cNvPr>
          <p:cNvSpPr>
            <a:spLocks xmlns:a="http://schemas.openxmlformats.org/drawingml/2006/main" noGrp="1"/>
          </p:cNvSpPr>
          <p:nvPr/>
        </p:nvSpPr>
        <p:spPr>
          <a:xfrm xmlns:a="http://schemas.openxmlformats.org/drawingml/2006/main">
            <a:off x="640080" y="1783080"/>
            <a:ext cx="10908792" cy="914400"/>
          </a:xfrm>
          <a:prstGeom xmlns:a="http://schemas.openxmlformats.org/drawingml/2006/main" prst="roundRect">
            <a:avLst>
              <a:gd name="adj" fmla="val 9000"/>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CADD6B15-E596-4028-8D46-989509586292}"/>
              </a:ext>
            </a:extLst>
          </p:cNvPr>
          <p:cNvSpPr>
            <a:spLocks xmlns:a="http://schemas.openxmlformats.org/drawingml/2006/main" noGrp="1"/>
          </p:cNvSpPr>
          <p:nvPr/>
        </p:nvSpPr>
        <p:spPr>
          <a:xfrm xmlns:a="http://schemas.openxmlformats.org/drawingml/2006/main">
            <a:off x="960120" y="1965960"/>
            <a:ext cx="548640" cy="548640"/>
          </a:xfrm>
          <a:prstGeom xmlns:a="http://schemas.openxmlformats.org/drawingml/2006/main" prst="ellipse">
            <a:avLst/>
          </a:prstGeom>
          <a:solidFill xmlns:a="http://schemas.openxmlformats.org/drawingml/2006/main">
            <a:srgbClr val="2E6B37"/>
          </a:solidFill>
        </p:spPr>
      </p:sp>
      <p:pic>
        <p:nvPicPr>
          <p:cNvPr id="30" name="Image 0"/>
          <p:cNvPicPr>
            <a:picLocks xmlns:a="http://schemas.openxmlformats.org/drawingml/2006/main" noChangeAspect="1"/>
          </p:cNvPicPr>
          <p:nvPr/>
        </p:nvPicPr>
        <p:blipFill>
          <a:blip xmlns:r="http://schemas.openxmlformats.org/officeDocument/2006/relationships" xmlns:a="http://schemas.openxmlformats.org/drawingml/2006/main" r:embed="R15a556cba6184f23"/>
          <a:stretch xmlns:a="http://schemas.openxmlformats.org/drawingml/2006/main">
            <a:fillRect l="0" t="0" r="0" b="0"/>
          </a:stretch>
        </p:blipFill>
        <p:spPr>
          <a:xfrm xmlns:a="http://schemas.openxmlformats.org/drawingml/2006/main">
            <a:off x="1102766" y="2108606"/>
            <a:ext cx="263347" cy="263347"/>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FA0681E-D024-44DF-856F-50B9A9845D6F}"/>
              </a:ext>
            </a:extLst>
          </p:cNvPr>
          <p:cNvSpPr>
            <a:spLocks xmlns:a="http://schemas.openxmlformats.org/drawingml/2006/main" noGrp="1"/>
          </p:cNvSpPr>
          <p:nvPr/>
        </p:nvSpPr>
        <p:spPr>
          <a:xfrm xmlns:a="http://schemas.openxmlformats.org/drawingml/2006/main">
            <a:off x="1737360" y="1783080"/>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Work is scattered</a:t>
            </a:r>
            <a:endParaRPr sz="1600"/>
          </a:p>
        </p:txBody>
      </p:sp>
      <p:sp>
        <p:nvSpPr>
          <p:cNvPr id="8" name="Text 5">
            <a:extLst xmlns:a="http://schemas.openxmlformats.org/drawingml/2006/main">
              <a:ext uri="{FF2B5EF4-FFF2-40B4-BE49-F238E27FC236}">
                <a16:creationId xmlns:a16="http://schemas.microsoft.com/office/drawing/2014/main" id="{A40C12B3-C221-4E6E-9D2C-052A69A8F457}"/>
              </a:ext>
            </a:extLst>
          </p:cNvPr>
          <p:cNvSpPr>
            <a:spLocks xmlns:a="http://schemas.openxmlformats.org/drawingml/2006/main" noGrp="1"/>
          </p:cNvSpPr>
          <p:nvPr/>
        </p:nvSpPr>
        <p:spPr>
          <a:xfrm xmlns:a="http://schemas.openxmlformats.org/drawingml/2006/main">
            <a:off x="6583680" y="1783080"/>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Drive, local folders and delegation rows are not yet one map.</a:t>
            </a:r>
            <a:endParaRPr sz="1300"/>
          </a:p>
        </p:txBody>
      </p:sp>
      <p:sp>
        <p:nvSpPr>
          <p:cNvPr id="9" name="Shape 6">
            <a:extLst xmlns:a="http://schemas.openxmlformats.org/drawingml/2006/main">
              <a:ext uri="{FF2B5EF4-FFF2-40B4-BE49-F238E27FC236}">
                <a16:creationId xmlns:a16="http://schemas.microsoft.com/office/drawing/2014/main" id="{CCE98CC0-339B-480E-8069-B00195302FC2}"/>
              </a:ext>
            </a:extLst>
          </p:cNvPr>
          <p:cNvSpPr>
            <a:spLocks xmlns:a="http://schemas.openxmlformats.org/drawingml/2006/main" noGrp="1"/>
          </p:cNvSpPr>
          <p:nvPr/>
        </p:nvSpPr>
        <p:spPr>
          <a:xfrm xmlns:a="http://schemas.openxmlformats.org/drawingml/2006/main">
            <a:off x="640080" y="2862072"/>
            <a:ext cx="10908792" cy="914400"/>
          </a:xfrm>
          <a:prstGeom xmlns:a="http://schemas.openxmlformats.org/drawingml/2006/main" prst="roundRect">
            <a:avLst>
              <a:gd name="adj" fmla="val 9000"/>
            </a:avLst>
          </a:prstGeom>
          <a:solidFill xmlns:a="http://schemas.openxmlformats.org/drawingml/2006/main">
            <a:srgbClr val="FBF2DC"/>
          </a:solidFill>
        </p:spPr>
      </p:sp>
      <p:sp>
        <p:nvSpPr>
          <p:cNvPr id="10" name="Shape 7">
            <a:extLst xmlns:a="http://schemas.openxmlformats.org/drawingml/2006/main">
              <a:ext uri="{FF2B5EF4-FFF2-40B4-BE49-F238E27FC236}">
                <a16:creationId xmlns:a16="http://schemas.microsoft.com/office/drawing/2014/main" id="{49ECB3FD-2A0D-413E-B58A-9B44B14B732E}"/>
              </a:ext>
            </a:extLst>
          </p:cNvPr>
          <p:cNvSpPr>
            <a:spLocks xmlns:a="http://schemas.openxmlformats.org/drawingml/2006/main" noGrp="1"/>
          </p:cNvSpPr>
          <p:nvPr/>
        </p:nvSpPr>
        <p:spPr>
          <a:xfrm xmlns:a="http://schemas.openxmlformats.org/drawingml/2006/main">
            <a:off x="960120" y="3044952"/>
            <a:ext cx="548640" cy="548640"/>
          </a:xfrm>
          <a:prstGeom xmlns:a="http://schemas.openxmlformats.org/drawingml/2006/main" prst="ellipse">
            <a:avLst/>
          </a:prstGeom>
          <a:solidFill xmlns:a="http://schemas.openxmlformats.org/drawingml/2006/main">
            <a:srgbClr val="2E6B37"/>
          </a:solidFill>
        </p:spPr>
      </p:sp>
      <p:pic>
        <p:nvPicPr>
          <p:cNvPr id="35" name="Image 1"/>
          <p:cNvPicPr>
            <a:picLocks xmlns:a="http://schemas.openxmlformats.org/drawingml/2006/main" noChangeAspect="1"/>
          </p:cNvPicPr>
          <p:nvPr/>
        </p:nvPicPr>
        <p:blipFill>
          <a:blip xmlns:r="http://schemas.openxmlformats.org/officeDocument/2006/relationships" xmlns:a="http://schemas.openxmlformats.org/drawingml/2006/main" r:embed="R1526886fdc7a4b4b"/>
          <a:stretch xmlns:a="http://schemas.openxmlformats.org/drawingml/2006/main">
            <a:fillRect l="0" t="0" r="0" b="0"/>
          </a:stretch>
        </p:blipFill>
        <p:spPr>
          <a:xfrm xmlns:a="http://schemas.openxmlformats.org/drawingml/2006/main">
            <a:off x="1102766" y="3187598"/>
            <a:ext cx="263347" cy="263347"/>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27463DCE-E429-4496-9E9F-04B01119B255}"/>
              </a:ext>
            </a:extLst>
          </p:cNvPr>
          <p:cNvSpPr>
            <a:spLocks xmlns:a="http://schemas.openxmlformats.org/drawingml/2006/main" noGrp="1"/>
          </p:cNvSpPr>
          <p:nvPr/>
        </p:nvSpPr>
        <p:spPr>
          <a:xfrm xmlns:a="http://schemas.openxmlformats.org/drawingml/2006/main">
            <a:off x="1737360" y="2862072"/>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Decisions repeat</a:t>
            </a:r>
            <a:endParaRPr sz="1600"/>
          </a:p>
        </p:txBody>
      </p:sp>
      <p:sp>
        <p:nvSpPr>
          <p:cNvPr id="13" name="Text 9">
            <a:extLst xmlns:a="http://schemas.openxmlformats.org/drawingml/2006/main">
              <a:ext uri="{FF2B5EF4-FFF2-40B4-BE49-F238E27FC236}">
                <a16:creationId xmlns:a16="http://schemas.microsoft.com/office/drawing/2014/main" id="{6E068D68-8DE8-4ADD-A6A7-377D6EEA0ECB}"/>
              </a:ext>
            </a:extLst>
          </p:cNvPr>
          <p:cNvSpPr>
            <a:spLocks xmlns:a="http://schemas.openxmlformats.org/drawingml/2006/main" noGrp="1"/>
          </p:cNvSpPr>
          <p:nvPr/>
        </p:nvSpPr>
        <p:spPr>
          <a:xfrm xmlns:a="http://schemas.openxmlformats.org/drawingml/2006/main">
            <a:off x="6583680" y="2862072"/>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The answer sits in memory or an old chat, so the same question returns.</a:t>
            </a:r>
            <a:endParaRPr sz="1300"/>
          </a:p>
        </p:txBody>
      </p:sp>
      <p:sp>
        <p:nvSpPr>
          <p:cNvPr id="14" name="Shape 10">
            <a:extLst xmlns:a="http://schemas.openxmlformats.org/drawingml/2006/main">
              <a:ext uri="{FF2B5EF4-FFF2-40B4-BE49-F238E27FC236}">
                <a16:creationId xmlns:a16="http://schemas.microsoft.com/office/drawing/2014/main" id="{20B82B74-3702-4756-A2C1-875D91E4C594}"/>
              </a:ext>
            </a:extLst>
          </p:cNvPr>
          <p:cNvSpPr>
            <a:spLocks xmlns:a="http://schemas.openxmlformats.org/drawingml/2006/main" noGrp="1"/>
          </p:cNvSpPr>
          <p:nvPr/>
        </p:nvSpPr>
        <p:spPr>
          <a:xfrm xmlns:a="http://schemas.openxmlformats.org/drawingml/2006/main">
            <a:off x="640080" y="3941064"/>
            <a:ext cx="10908792" cy="914400"/>
          </a:xfrm>
          <a:prstGeom xmlns:a="http://schemas.openxmlformats.org/drawingml/2006/main" prst="roundRect">
            <a:avLst>
              <a:gd name="adj" fmla="val 9000"/>
            </a:avLst>
          </a:prstGeom>
          <a:solidFill xmlns:a="http://schemas.openxmlformats.org/drawingml/2006/main">
            <a:srgbClr val="F2D9C9"/>
          </a:solidFill>
        </p:spPr>
      </p:sp>
      <p:sp>
        <p:nvSpPr>
          <p:cNvPr id="15" name="Shape 11">
            <a:extLst xmlns:a="http://schemas.openxmlformats.org/drawingml/2006/main">
              <a:ext uri="{FF2B5EF4-FFF2-40B4-BE49-F238E27FC236}">
                <a16:creationId xmlns:a16="http://schemas.microsoft.com/office/drawing/2014/main" id="{BB31E6A8-A5CA-437F-91CA-ECD5B08F0C96}"/>
              </a:ext>
            </a:extLst>
          </p:cNvPr>
          <p:cNvSpPr>
            <a:spLocks xmlns:a="http://schemas.openxmlformats.org/drawingml/2006/main" noGrp="1"/>
          </p:cNvSpPr>
          <p:nvPr/>
        </p:nvSpPr>
        <p:spPr>
          <a:xfrm xmlns:a="http://schemas.openxmlformats.org/drawingml/2006/main">
            <a:off x="960120" y="4123944"/>
            <a:ext cx="548640" cy="548640"/>
          </a:xfrm>
          <a:prstGeom xmlns:a="http://schemas.openxmlformats.org/drawingml/2006/main" prst="ellipse">
            <a:avLst/>
          </a:prstGeom>
          <a:solidFill xmlns:a="http://schemas.openxmlformats.org/drawingml/2006/main">
            <a:srgbClr val="2E6B37"/>
          </a:solidFill>
        </p:spPr>
      </p:sp>
      <p:pic>
        <p:nvPicPr>
          <p:cNvPr id="40" name="Image 2"/>
          <p:cNvPicPr>
            <a:picLocks xmlns:a="http://schemas.openxmlformats.org/drawingml/2006/main" noChangeAspect="1"/>
          </p:cNvPicPr>
          <p:nvPr/>
        </p:nvPicPr>
        <p:blipFill>
          <a:blip xmlns:r="http://schemas.openxmlformats.org/officeDocument/2006/relationships" xmlns:a="http://schemas.openxmlformats.org/drawingml/2006/main" r:embed="Rcf5cb6337fe84336"/>
          <a:stretch xmlns:a="http://schemas.openxmlformats.org/drawingml/2006/main">
            <a:fillRect l="0" t="0" r="0" b="0"/>
          </a:stretch>
        </p:blipFill>
        <p:spPr>
          <a:xfrm xmlns:a="http://schemas.openxmlformats.org/drawingml/2006/main">
            <a:off x="1102766" y="4266590"/>
            <a:ext cx="263347" cy="263347"/>
          </a:xfrm>
          <a:prstGeom xmlns:a="http://schemas.openxmlformats.org/drawingml/2006/main" prst="rect">
            <a:avLst/>
          </a:prstGeom>
        </p:spPr>
      </p:pic>
      <p:sp>
        <p:nvSpPr>
          <p:cNvPr id="17" name="Text 12">
            <a:extLst xmlns:a="http://schemas.openxmlformats.org/drawingml/2006/main">
              <a:ext uri="{FF2B5EF4-FFF2-40B4-BE49-F238E27FC236}">
                <a16:creationId xmlns:a16="http://schemas.microsoft.com/office/drawing/2014/main" id="{2AD76B5A-01AD-478F-ACEE-9DE8350DDE0E}"/>
              </a:ext>
            </a:extLst>
          </p:cNvPr>
          <p:cNvSpPr>
            <a:spLocks xmlns:a="http://schemas.openxmlformats.org/drawingml/2006/main" noGrp="1"/>
          </p:cNvSpPr>
          <p:nvPr/>
        </p:nvSpPr>
        <p:spPr>
          <a:xfrm xmlns:a="http://schemas.openxmlformats.org/drawingml/2006/main">
            <a:off x="1737360" y="3941064"/>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Done has no proof</a:t>
            </a:r>
            <a:endParaRPr sz="1600"/>
          </a:p>
        </p:txBody>
      </p:sp>
      <p:sp>
        <p:nvSpPr>
          <p:cNvPr id="18" name="Text 13">
            <a:extLst xmlns:a="http://schemas.openxmlformats.org/drawingml/2006/main">
              <a:ext uri="{FF2B5EF4-FFF2-40B4-BE49-F238E27FC236}">
                <a16:creationId xmlns:a16="http://schemas.microsoft.com/office/drawing/2014/main" id="{D82D362B-6195-43EE-A989-19AF01572F38}"/>
              </a:ext>
            </a:extLst>
          </p:cNvPr>
          <p:cNvSpPr>
            <a:spLocks xmlns:a="http://schemas.openxmlformats.org/drawingml/2006/main" noGrp="1"/>
          </p:cNvSpPr>
          <p:nvPr/>
        </p:nvSpPr>
        <p:spPr>
          <a:xfrm xmlns:a="http://schemas.openxmlformats.org/drawingml/2006/main">
            <a:off x="6583680" y="3941064"/>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A change is called complete before the result is checked.</a:t>
            </a:r>
            <a:endParaRPr sz="1300"/>
          </a:p>
        </p:txBody>
      </p:sp>
      <p:sp>
        <p:nvSpPr>
          <p:cNvPr id="19" name="Shape 14">
            <a:extLst xmlns:a="http://schemas.openxmlformats.org/drawingml/2006/main">
              <a:ext uri="{FF2B5EF4-FFF2-40B4-BE49-F238E27FC236}">
                <a16:creationId xmlns:a16="http://schemas.microsoft.com/office/drawing/2014/main" id="{0CB72FA4-D05E-442F-A3A4-28D9F2809BCB}"/>
              </a:ext>
            </a:extLst>
          </p:cNvPr>
          <p:cNvSpPr>
            <a:spLocks xmlns:a="http://schemas.openxmlformats.org/drawingml/2006/main" noGrp="1"/>
          </p:cNvSpPr>
          <p:nvPr/>
        </p:nvSpPr>
        <p:spPr>
          <a:xfrm xmlns:a="http://schemas.openxmlformats.org/drawingml/2006/main">
            <a:off x="640080" y="5120640"/>
            <a:ext cx="10908792" cy="960120"/>
          </a:xfrm>
          <a:prstGeom xmlns:a="http://schemas.openxmlformats.org/drawingml/2006/main" prst="roundRect">
            <a:avLst>
              <a:gd name="adj" fmla="val 8571"/>
            </a:avLst>
          </a:prstGeom>
          <a:solidFill xmlns:a="http://schemas.openxmlformats.org/drawingml/2006/main">
            <a:srgbClr val="0D2B1E"/>
          </a:solidFill>
        </p:spPr>
      </p:sp>
      <p:sp>
        <p:nvSpPr>
          <p:cNvPr id="20" name="Text 15">
            <a:extLst xmlns:a="http://schemas.openxmlformats.org/drawingml/2006/main">
              <a:ext uri="{FF2B5EF4-FFF2-40B4-BE49-F238E27FC236}">
                <a16:creationId xmlns:a16="http://schemas.microsoft.com/office/drawing/2014/main" id="{7A27F3DA-2BE9-4765-87AB-20F1B40FFBD3}"/>
              </a:ext>
            </a:extLst>
          </p:cNvPr>
          <p:cNvSpPr>
            <a:spLocks xmlns:a="http://schemas.openxmlformats.org/drawingml/2006/main" noGrp="1"/>
          </p:cNvSpPr>
          <p:nvPr/>
        </p:nvSpPr>
        <p:spPr>
          <a:xfrm xmlns:a="http://schemas.openxmlformats.org/drawingml/2006/main">
            <a:off x="1005840" y="512064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First make the work visible. Then let Codex act inside approved boundaries.</a:t>
            </a:r>
            <a:endParaRPr sz="1700"/>
          </a:p>
        </p:txBody>
      </p:sp>
      <p:sp>
        <p:nvSpPr>
          <p:cNvPr id="21" name="Text 16">
            <a:extLst xmlns:a="http://schemas.openxmlformats.org/drawingml/2006/main">
              <a:ext uri="{FF2B5EF4-FFF2-40B4-BE49-F238E27FC236}">
                <a16:creationId xmlns:a16="http://schemas.microsoft.com/office/drawing/2014/main" id="{7F035719-5696-49FA-A5C0-68DA9C6CCB75}"/>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2" name="Text 17">
            <a:extLst xmlns:a="http://schemas.openxmlformats.org/drawingml/2006/main">
              <a:ext uri="{FF2B5EF4-FFF2-40B4-BE49-F238E27FC236}">
                <a16:creationId xmlns:a16="http://schemas.microsoft.com/office/drawing/2014/main" id="{CC872A5D-E1BF-4735-B48F-54A8ED8EDB3B}"/>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8</a:t>
            </a:r>
            <a:endParaRPr sz="900"/>
          </a:p>
        </p:txBody>
      </p:sp>
    </p:spTree>
    <p:extLst>
      <p:ext uri="{BB962C8B-B14F-4D97-AF65-F5344CB8AC3E}">
        <p14:creationId xmlns:p14="http://schemas.microsoft.com/office/powerpoint/2010/main" val="90215050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9C977A4-1606-464A-A02C-C0D7BD5E1F04}"/>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PROOF  ·  THE D-130 LOOP</a:t>
            </a:r>
            <a:endParaRPr sz="1050"/>
          </a:p>
        </p:txBody>
      </p:sp>
      <p:sp>
        <p:nvSpPr>
          <p:cNvPr id="3" name="Text 1">
            <a:extLst xmlns:a="http://schemas.openxmlformats.org/drawingml/2006/main">
              <a:ext uri="{FF2B5EF4-FFF2-40B4-BE49-F238E27FC236}">
                <a16:creationId xmlns:a16="http://schemas.microsoft.com/office/drawing/2014/main" id="{38F812A7-F9CE-400C-ABE6-F82B665E398C}"/>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One recorded fact ended the repeated question.</a:t>
            </a:r>
            <a:endParaRPr sz="3600"/>
          </a:p>
        </p:txBody>
      </p:sp>
      <p:sp>
        <p:nvSpPr>
          <p:cNvPr id="4" name="Shape 2">
            <a:extLst xmlns:a="http://schemas.openxmlformats.org/drawingml/2006/main">
              <a:ext uri="{FF2B5EF4-FFF2-40B4-BE49-F238E27FC236}">
                <a16:creationId xmlns:a16="http://schemas.microsoft.com/office/drawing/2014/main" id="{4966F992-5F2E-4686-B956-4E86A0180827}"/>
              </a:ext>
            </a:extLst>
          </p:cNvPr>
          <p:cNvSpPr>
            <a:spLocks xmlns:a="http://schemas.openxmlformats.org/drawingml/2006/main" noGrp="1"/>
          </p:cNvSpPr>
          <p:nvPr/>
        </p:nvSpPr>
        <p:spPr>
          <a:xfrm xmlns:a="http://schemas.openxmlformats.org/drawingml/2006/main">
            <a:off x="640080" y="1783080"/>
            <a:ext cx="10908792" cy="914400"/>
          </a:xfrm>
          <a:prstGeom xmlns:a="http://schemas.openxmlformats.org/drawingml/2006/main" prst="roundRect">
            <a:avLst>
              <a:gd name="adj" fmla="val 9000"/>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CADD6B15-E596-4028-8D46-989509586292}"/>
              </a:ext>
            </a:extLst>
          </p:cNvPr>
          <p:cNvSpPr>
            <a:spLocks xmlns:a="http://schemas.openxmlformats.org/drawingml/2006/main" noGrp="1"/>
          </p:cNvSpPr>
          <p:nvPr/>
        </p:nvSpPr>
        <p:spPr>
          <a:xfrm xmlns:a="http://schemas.openxmlformats.org/drawingml/2006/main">
            <a:off x="960120" y="1965960"/>
            <a:ext cx="548640" cy="548640"/>
          </a:xfrm>
          <a:prstGeom xmlns:a="http://schemas.openxmlformats.org/drawingml/2006/main" prst="ellipse">
            <a:avLst/>
          </a:prstGeom>
          <a:solidFill xmlns:a="http://schemas.openxmlformats.org/drawingml/2006/main">
            <a:srgbClr val="2E6B37"/>
          </a:solidFill>
        </p:spPr>
      </p:sp>
      <p:pic>
        <p:nvPicPr>
          <p:cNvPr id="30" name="Image 0"/>
          <p:cNvPicPr>
            <a:picLocks xmlns:a="http://schemas.openxmlformats.org/drawingml/2006/main" noChangeAspect="1"/>
          </p:cNvPicPr>
          <p:nvPr/>
        </p:nvPicPr>
        <p:blipFill>
          <a:blip xmlns:r="http://schemas.openxmlformats.org/officeDocument/2006/relationships" xmlns:a="http://schemas.openxmlformats.org/drawingml/2006/main" r:embed="R48e275ca48a14489"/>
          <a:stretch xmlns:a="http://schemas.openxmlformats.org/drawingml/2006/main">
            <a:fillRect l="0" t="0" r="0" b="0"/>
          </a:stretch>
        </p:blipFill>
        <p:spPr>
          <a:xfrm xmlns:a="http://schemas.openxmlformats.org/drawingml/2006/main">
            <a:off x="1102766" y="2108606"/>
            <a:ext cx="263347" cy="263347"/>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FA0681E-D024-44DF-856F-50B9A9845D6F}"/>
              </a:ext>
            </a:extLst>
          </p:cNvPr>
          <p:cNvSpPr>
            <a:spLocks xmlns:a="http://schemas.openxmlformats.org/drawingml/2006/main" noGrp="1"/>
          </p:cNvSpPr>
          <p:nvPr/>
        </p:nvSpPr>
        <p:spPr>
          <a:xfrm xmlns:a="http://schemas.openxmlformats.org/drawingml/2006/main">
            <a:off x="1737360" y="1783080"/>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The question returned</a:t>
            </a:r>
            <a:endParaRPr sz="1600"/>
          </a:p>
        </p:txBody>
      </p:sp>
      <p:sp>
        <p:nvSpPr>
          <p:cNvPr id="8" name="Text 5">
            <a:extLst xmlns:a="http://schemas.openxmlformats.org/drawingml/2006/main">
              <a:ext uri="{FF2B5EF4-FFF2-40B4-BE49-F238E27FC236}">
                <a16:creationId xmlns:a16="http://schemas.microsoft.com/office/drawing/2014/main" id="{A40C12B3-C221-4E6E-9D2C-052A69A8F457}"/>
              </a:ext>
            </a:extLst>
          </p:cNvPr>
          <p:cNvSpPr>
            <a:spLocks xmlns:a="http://schemas.openxmlformats.org/drawingml/2006/main" noGrp="1"/>
          </p:cNvSpPr>
          <p:nvPr/>
        </p:nvSpPr>
        <p:spPr>
          <a:xfrm xmlns:a="http://schemas.openxmlformats.org/drawingml/2006/main">
            <a:off x="6583680" y="1783080"/>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Four references to one campus kept reappearing in new chats.</a:t>
            </a:r>
            <a:endParaRPr sz="1300"/>
          </a:p>
        </p:txBody>
      </p:sp>
      <p:sp>
        <p:nvSpPr>
          <p:cNvPr id="9" name="Shape 6">
            <a:extLst xmlns:a="http://schemas.openxmlformats.org/drawingml/2006/main">
              <a:ext uri="{FF2B5EF4-FFF2-40B4-BE49-F238E27FC236}">
                <a16:creationId xmlns:a16="http://schemas.microsoft.com/office/drawing/2014/main" id="{CCE98CC0-339B-480E-8069-B00195302FC2}"/>
              </a:ext>
            </a:extLst>
          </p:cNvPr>
          <p:cNvSpPr>
            <a:spLocks xmlns:a="http://schemas.openxmlformats.org/drawingml/2006/main" noGrp="1"/>
          </p:cNvSpPr>
          <p:nvPr/>
        </p:nvSpPr>
        <p:spPr>
          <a:xfrm xmlns:a="http://schemas.openxmlformats.org/drawingml/2006/main">
            <a:off x="640080" y="2862072"/>
            <a:ext cx="10908792" cy="914400"/>
          </a:xfrm>
          <a:prstGeom xmlns:a="http://schemas.openxmlformats.org/drawingml/2006/main" prst="roundRect">
            <a:avLst>
              <a:gd name="adj" fmla="val 9000"/>
            </a:avLst>
          </a:prstGeom>
          <a:solidFill xmlns:a="http://schemas.openxmlformats.org/drawingml/2006/main">
            <a:srgbClr val="FBF2DC"/>
          </a:solidFill>
        </p:spPr>
      </p:sp>
      <p:sp>
        <p:nvSpPr>
          <p:cNvPr id="10" name="Shape 7">
            <a:extLst xmlns:a="http://schemas.openxmlformats.org/drawingml/2006/main">
              <a:ext uri="{FF2B5EF4-FFF2-40B4-BE49-F238E27FC236}">
                <a16:creationId xmlns:a16="http://schemas.microsoft.com/office/drawing/2014/main" id="{49ECB3FD-2A0D-413E-B58A-9B44B14B732E}"/>
              </a:ext>
            </a:extLst>
          </p:cNvPr>
          <p:cNvSpPr>
            <a:spLocks xmlns:a="http://schemas.openxmlformats.org/drawingml/2006/main" noGrp="1"/>
          </p:cNvSpPr>
          <p:nvPr/>
        </p:nvSpPr>
        <p:spPr>
          <a:xfrm xmlns:a="http://schemas.openxmlformats.org/drawingml/2006/main">
            <a:off x="960120" y="3044952"/>
            <a:ext cx="548640" cy="548640"/>
          </a:xfrm>
          <a:prstGeom xmlns:a="http://schemas.openxmlformats.org/drawingml/2006/main" prst="ellipse">
            <a:avLst/>
          </a:prstGeom>
          <a:solidFill xmlns:a="http://schemas.openxmlformats.org/drawingml/2006/main">
            <a:srgbClr val="2E6B37"/>
          </a:solidFill>
        </p:spPr>
      </p:sp>
      <p:pic>
        <p:nvPicPr>
          <p:cNvPr id="35" name="Image 1"/>
          <p:cNvPicPr>
            <a:picLocks xmlns:a="http://schemas.openxmlformats.org/drawingml/2006/main" noChangeAspect="1"/>
          </p:cNvPicPr>
          <p:nvPr/>
        </p:nvPicPr>
        <p:blipFill>
          <a:blip xmlns:r="http://schemas.openxmlformats.org/officeDocument/2006/relationships" xmlns:a="http://schemas.openxmlformats.org/drawingml/2006/main" r:embed="Rfda74c185a504493"/>
          <a:stretch xmlns:a="http://schemas.openxmlformats.org/drawingml/2006/main">
            <a:fillRect l="0" t="0" r="0" b="0"/>
          </a:stretch>
        </p:blipFill>
        <p:spPr>
          <a:xfrm xmlns:a="http://schemas.openxmlformats.org/drawingml/2006/main">
            <a:off x="1102766" y="3187598"/>
            <a:ext cx="263347" cy="263347"/>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27463DCE-E429-4496-9E9F-04B01119B255}"/>
              </a:ext>
            </a:extLst>
          </p:cNvPr>
          <p:cNvSpPr>
            <a:spLocks xmlns:a="http://schemas.openxmlformats.org/drawingml/2006/main" noGrp="1"/>
          </p:cNvSpPr>
          <p:nvPr/>
        </p:nvSpPr>
        <p:spPr>
          <a:xfrm xmlns:a="http://schemas.openxmlformats.org/drawingml/2006/main">
            <a:off x="1737360" y="2862072"/>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The fact was locked</a:t>
            </a:r>
            <a:endParaRPr sz="1600"/>
          </a:p>
        </p:txBody>
      </p:sp>
      <p:sp>
        <p:nvSpPr>
          <p:cNvPr id="13" name="Text 9">
            <a:extLst xmlns:a="http://schemas.openxmlformats.org/drawingml/2006/main">
              <a:ext uri="{FF2B5EF4-FFF2-40B4-BE49-F238E27FC236}">
                <a16:creationId xmlns:a16="http://schemas.microsoft.com/office/drawing/2014/main" id="{6E068D68-8DE8-4ADD-A6A7-377D6EEA0ECB}"/>
              </a:ext>
            </a:extLst>
          </p:cNvPr>
          <p:cNvSpPr>
            <a:spLocks xmlns:a="http://schemas.openxmlformats.org/drawingml/2006/main" noGrp="1"/>
          </p:cNvSpPr>
          <p:nvPr/>
        </p:nvSpPr>
        <p:spPr>
          <a:xfrm xmlns:a="http://schemas.openxmlformats.org/drawingml/2006/main">
            <a:off x="6583680" y="2862072"/>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One authoritative answer moved from memory into shared context.</a:t>
            </a:r>
            <a:endParaRPr sz="1300"/>
          </a:p>
        </p:txBody>
      </p:sp>
      <p:sp>
        <p:nvSpPr>
          <p:cNvPr id="14" name="Shape 10">
            <a:extLst xmlns:a="http://schemas.openxmlformats.org/drawingml/2006/main">
              <a:ext uri="{FF2B5EF4-FFF2-40B4-BE49-F238E27FC236}">
                <a16:creationId xmlns:a16="http://schemas.microsoft.com/office/drawing/2014/main" id="{20B82B74-3702-4756-A2C1-875D91E4C594}"/>
              </a:ext>
            </a:extLst>
          </p:cNvPr>
          <p:cNvSpPr>
            <a:spLocks xmlns:a="http://schemas.openxmlformats.org/drawingml/2006/main" noGrp="1"/>
          </p:cNvSpPr>
          <p:nvPr/>
        </p:nvSpPr>
        <p:spPr>
          <a:xfrm xmlns:a="http://schemas.openxmlformats.org/drawingml/2006/main">
            <a:off x="640080" y="3941064"/>
            <a:ext cx="10908792" cy="914400"/>
          </a:xfrm>
          <a:prstGeom xmlns:a="http://schemas.openxmlformats.org/drawingml/2006/main" prst="roundRect">
            <a:avLst>
              <a:gd name="adj" fmla="val 9000"/>
            </a:avLst>
          </a:prstGeom>
          <a:solidFill xmlns:a="http://schemas.openxmlformats.org/drawingml/2006/main">
            <a:srgbClr val="F2D9C9"/>
          </a:solidFill>
        </p:spPr>
      </p:sp>
      <p:sp>
        <p:nvSpPr>
          <p:cNvPr id="15" name="Shape 11">
            <a:extLst xmlns:a="http://schemas.openxmlformats.org/drawingml/2006/main">
              <a:ext uri="{FF2B5EF4-FFF2-40B4-BE49-F238E27FC236}">
                <a16:creationId xmlns:a16="http://schemas.microsoft.com/office/drawing/2014/main" id="{BB31E6A8-A5CA-437F-91CA-ECD5B08F0C96}"/>
              </a:ext>
            </a:extLst>
          </p:cNvPr>
          <p:cNvSpPr>
            <a:spLocks xmlns:a="http://schemas.openxmlformats.org/drawingml/2006/main" noGrp="1"/>
          </p:cNvSpPr>
          <p:nvPr/>
        </p:nvSpPr>
        <p:spPr>
          <a:xfrm xmlns:a="http://schemas.openxmlformats.org/drawingml/2006/main">
            <a:off x="960120" y="4123944"/>
            <a:ext cx="548640" cy="548640"/>
          </a:xfrm>
          <a:prstGeom xmlns:a="http://schemas.openxmlformats.org/drawingml/2006/main" prst="ellipse">
            <a:avLst/>
          </a:prstGeom>
          <a:solidFill xmlns:a="http://schemas.openxmlformats.org/drawingml/2006/main">
            <a:srgbClr val="2E6B37"/>
          </a:solidFill>
        </p:spPr>
      </p:sp>
      <p:pic>
        <p:nvPicPr>
          <p:cNvPr id="40" name="Image 2"/>
          <p:cNvPicPr>
            <a:picLocks xmlns:a="http://schemas.openxmlformats.org/drawingml/2006/main" noChangeAspect="1"/>
          </p:cNvPicPr>
          <p:nvPr/>
        </p:nvPicPr>
        <p:blipFill>
          <a:blip xmlns:r="http://schemas.openxmlformats.org/officeDocument/2006/relationships" xmlns:a="http://schemas.openxmlformats.org/drawingml/2006/main" r:embed="R9165aec2e45146cc"/>
          <a:stretch xmlns:a="http://schemas.openxmlformats.org/drawingml/2006/main">
            <a:fillRect l="0" t="0" r="0" b="0"/>
          </a:stretch>
        </p:blipFill>
        <p:spPr>
          <a:xfrm xmlns:a="http://schemas.openxmlformats.org/drawingml/2006/main">
            <a:off x="1102766" y="4266590"/>
            <a:ext cx="263347" cy="263347"/>
          </a:xfrm>
          <a:prstGeom xmlns:a="http://schemas.openxmlformats.org/drawingml/2006/main" prst="rect">
            <a:avLst/>
          </a:prstGeom>
        </p:spPr>
      </p:pic>
      <p:sp>
        <p:nvSpPr>
          <p:cNvPr id="17" name="Text 12">
            <a:extLst xmlns:a="http://schemas.openxmlformats.org/drawingml/2006/main">
              <a:ext uri="{FF2B5EF4-FFF2-40B4-BE49-F238E27FC236}">
                <a16:creationId xmlns:a16="http://schemas.microsoft.com/office/drawing/2014/main" id="{2AD76B5A-01AD-478F-ACEE-9DE8350DDE0E}"/>
              </a:ext>
            </a:extLst>
          </p:cNvPr>
          <p:cNvSpPr>
            <a:spLocks xmlns:a="http://schemas.openxmlformats.org/drawingml/2006/main" noGrp="1"/>
          </p:cNvSpPr>
          <p:nvPr/>
        </p:nvSpPr>
        <p:spPr>
          <a:xfrm xmlns:a="http://schemas.openxmlformats.org/drawingml/2006/main">
            <a:off x="1737360" y="3941064"/>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Contradictions now stop</a:t>
            </a:r>
            <a:endParaRPr sz="1600"/>
          </a:p>
        </p:txBody>
      </p:sp>
      <p:sp>
        <p:nvSpPr>
          <p:cNvPr id="18" name="Text 13">
            <a:extLst xmlns:a="http://schemas.openxmlformats.org/drawingml/2006/main">
              <a:ext uri="{FF2B5EF4-FFF2-40B4-BE49-F238E27FC236}">
                <a16:creationId xmlns:a16="http://schemas.microsoft.com/office/drawing/2014/main" id="{D82D362B-6195-43EE-A989-19AF01572F38}"/>
              </a:ext>
            </a:extLst>
          </p:cNvPr>
          <p:cNvSpPr>
            <a:spLocks xmlns:a="http://schemas.openxmlformats.org/drawingml/2006/main" noGrp="1"/>
          </p:cNvSpPr>
          <p:nvPr/>
        </p:nvSpPr>
        <p:spPr>
          <a:xfrm xmlns:a="http://schemas.openxmlformats.org/drawingml/2006/main">
            <a:off x="6583680" y="3941064"/>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New evidence can reopen the decision; repetition cannot.</a:t>
            </a:r>
            <a:endParaRPr sz="1300"/>
          </a:p>
        </p:txBody>
      </p:sp>
      <p:sp>
        <p:nvSpPr>
          <p:cNvPr id="19" name="Shape 14">
            <a:extLst xmlns:a="http://schemas.openxmlformats.org/drawingml/2006/main">
              <a:ext uri="{FF2B5EF4-FFF2-40B4-BE49-F238E27FC236}">
                <a16:creationId xmlns:a16="http://schemas.microsoft.com/office/drawing/2014/main" id="{0CB72FA4-D05E-442F-A3A4-28D9F2809BCB}"/>
              </a:ext>
            </a:extLst>
          </p:cNvPr>
          <p:cNvSpPr>
            <a:spLocks xmlns:a="http://schemas.openxmlformats.org/drawingml/2006/main" noGrp="1"/>
          </p:cNvSpPr>
          <p:nvPr/>
        </p:nvSpPr>
        <p:spPr>
          <a:xfrm xmlns:a="http://schemas.openxmlformats.org/drawingml/2006/main">
            <a:off x="640080" y="5120640"/>
            <a:ext cx="10908792" cy="960120"/>
          </a:xfrm>
          <a:prstGeom xmlns:a="http://schemas.openxmlformats.org/drawingml/2006/main" prst="roundRect">
            <a:avLst>
              <a:gd name="adj" fmla="val 8571"/>
            </a:avLst>
          </a:prstGeom>
          <a:solidFill xmlns:a="http://schemas.openxmlformats.org/drawingml/2006/main">
            <a:srgbClr val="0D2B1E"/>
          </a:solidFill>
        </p:spPr>
      </p:sp>
      <p:sp>
        <p:nvSpPr>
          <p:cNvPr id="20" name="Text 15">
            <a:extLst xmlns:a="http://schemas.openxmlformats.org/drawingml/2006/main">
              <a:ext uri="{FF2B5EF4-FFF2-40B4-BE49-F238E27FC236}">
                <a16:creationId xmlns:a16="http://schemas.microsoft.com/office/drawing/2014/main" id="{7A27F3DA-2BE9-4765-87AB-20F1B40FFBD3}"/>
              </a:ext>
            </a:extLst>
          </p:cNvPr>
          <p:cNvSpPr>
            <a:spLocks xmlns:a="http://schemas.openxmlformats.org/drawingml/2006/main" noGrp="1"/>
          </p:cNvSpPr>
          <p:nvPr/>
        </p:nvSpPr>
        <p:spPr>
          <a:xfrm xmlns:a="http://schemas.openxmlformats.org/drawingml/2006/main">
            <a:off x="1005840" y="512064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Write the decision once. Future sessions spend time on the next real task.</a:t>
            </a:r>
            <a:endParaRPr sz="1700"/>
          </a:p>
        </p:txBody>
      </p:sp>
      <p:sp>
        <p:nvSpPr>
          <p:cNvPr id="21" name="Text 16">
            <a:extLst xmlns:a="http://schemas.openxmlformats.org/drawingml/2006/main">
              <a:ext uri="{FF2B5EF4-FFF2-40B4-BE49-F238E27FC236}">
                <a16:creationId xmlns:a16="http://schemas.microsoft.com/office/drawing/2014/main" id="{7F035719-5696-49FA-A5C0-68DA9C6CCB75}"/>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2" name="Text 17">
            <a:extLst xmlns:a="http://schemas.openxmlformats.org/drawingml/2006/main">
              <a:ext uri="{FF2B5EF4-FFF2-40B4-BE49-F238E27FC236}">
                <a16:creationId xmlns:a16="http://schemas.microsoft.com/office/drawing/2014/main" id="{CC872A5D-E1BF-4735-B48F-54A8ED8EDB3B}"/>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9</a:t>
            </a:r>
            <a:endParaRPr sz="900"/>
          </a:p>
        </p:txBody>
      </p:sp>
    </p:spTree>
    <p:extLst>
      <p:ext uri="{BB962C8B-B14F-4D97-AF65-F5344CB8AC3E}">
        <p14:creationId xmlns:p14="http://schemas.microsoft.com/office/powerpoint/2010/main" val="902150507"/>
      </p:ext>
    </p:extLst>
  </p:cSld>
</p:sld>
</file>

<file path=ppt/slides/slide10.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97138C8-58D8-4EE3-A38E-DE4AD102E92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OWNER AMBITION  ·  NOT A RESULT</a:t>
            </a:r>
            <a:endParaRPr sz="1050"/>
          </a:p>
        </p:txBody>
      </p:sp>
      <p:sp>
        <p:nvSpPr>
          <p:cNvPr id="3" name="Text 1">
            <a:extLst xmlns:a="http://schemas.openxmlformats.org/drawingml/2006/main">
              <a:ext uri="{FF2B5EF4-FFF2-40B4-BE49-F238E27FC236}">
                <a16:creationId xmlns:a16="http://schemas.microsoft.com/office/drawing/2014/main" id="{F28DDE1E-BA78-42FE-9EF9-54DFE192FE72}"/>
              </a:ext>
            </a:extLst>
          </p:cNvPr>
          <p:cNvSpPr>
            <a:spLocks xmlns:a="http://schemas.openxmlformats.org/drawingml/2006/main" noGrp="1"/>
          </p:cNvSpPr>
          <p:nvPr/>
        </p:nvSpPr>
        <p:spPr>
          <a:xfrm xmlns:a="http://schemas.openxmlformats.org/drawingml/2006/main">
            <a:off x="640080" y="2194560"/>
            <a:ext cx="10908792"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6000" b="1">
                <a:solidFill>
                  <a:srgbClr val="FFFFFF"/>
                </a:solidFill>
                <a:latin typeface="Arial"/>
                <a:ea typeface="Arial"/>
                <a:cs typeface="Arial"/>
              </a:rPr>
              <a:t>From 1× toward 800× capability.</a:t>
            </a:r>
            <a:endParaRPr sz="6000"/>
          </a:p>
        </p:txBody>
      </p:sp>
      <p:sp>
        <p:nvSpPr>
          <p:cNvPr id="4" name="Text 2">
            <a:extLst xmlns:a="http://schemas.openxmlformats.org/drawingml/2006/main">
              <a:ext uri="{FF2B5EF4-FFF2-40B4-BE49-F238E27FC236}">
                <a16:creationId xmlns:a16="http://schemas.microsoft.com/office/drawing/2014/main" id="{6C94F832-F6A5-4FFB-B843-8BC8034B3FA7}"/>
              </a:ext>
            </a:extLst>
          </p:cNvPr>
          <p:cNvSpPr>
            <a:spLocks xmlns:a="http://schemas.openxmlformats.org/drawingml/2006/main" noGrp="1"/>
          </p:cNvSpPr>
          <p:nvPr/>
        </p:nvSpPr>
        <p:spPr>
          <a:xfrm xmlns:a="http://schemas.openxmlformats.org/drawingml/2006/main">
            <a:off x="640080" y="3611880"/>
            <a:ext cx="96012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0000"/>
              </a:lnSpc>
              <a:buNone/>
            </a:pPr>
            <a:r>
              <a:rPr sz="1900">
                <a:solidFill>
                  <a:srgbClr val="A9BFAF"/>
                </a:solidFill>
                <a:latin typeface="Arial"/>
                <a:ea typeface="Arial"/>
                <a:cs typeface="Arial"/>
              </a:rPr>
              <a:t>Not 800× more typing. More approved work completed through repeatable workers.</a:t>
            </a:r>
            <a:endParaRPr sz="1900"/>
          </a:p>
        </p:txBody>
      </p:sp>
      <p:sp>
        <p:nvSpPr>
          <p:cNvPr id="5" name="Shape 3">
            <a:extLst xmlns:a="http://schemas.openxmlformats.org/drawingml/2006/main">
              <a:ext uri="{FF2B5EF4-FFF2-40B4-BE49-F238E27FC236}">
                <a16:creationId xmlns:a16="http://schemas.microsoft.com/office/drawing/2014/main" id="{FDDBABB1-7F71-4C4C-A67B-09ABEC8EF04B}"/>
              </a:ext>
            </a:extLst>
          </p:cNvPr>
          <p:cNvSpPr>
            <a:spLocks xmlns:a="http://schemas.openxmlformats.org/drawingml/2006/main" noGrp="1"/>
          </p:cNvSpPr>
          <p:nvPr/>
        </p:nvSpPr>
        <p:spPr>
          <a:xfrm xmlns:a="http://schemas.openxmlformats.org/drawingml/2006/main">
            <a:off x="640080" y="4743450"/>
            <a:ext cx="685800" cy="533400"/>
          </a:xfrm>
          <a:prstGeom xmlns:a="http://schemas.openxmlformats.org/drawingml/2006/main" prst="ellipse">
            <a:avLst/>
          </a:prstGeom>
          <a:solidFill xmlns:a="http://schemas.openxmlformats.org/drawingml/2006/main">
            <a:srgbClr val="2E6B37"/>
          </a:solidFill>
        </p:spPr>
      </p:sp>
      <p:pic>
        <p:nvPicPr>
          <p:cNvPr id="17" name="Image 0"/>
          <p:cNvPicPr>
            <a:picLocks xmlns:a="http://schemas.openxmlformats.org/drawingml/2006/main" noChangeAspect="1"/>
          </p:cNvPicPr>
          <p:nvPr/>
        </p:nvPicPr>
        <p:blipFill>
          <a:blip xmlns:r="http://schemas.openxmlformats.org/officeDocument/2006/relationships" xmlns:a="http://schemas.openxmlformats.org/drawingml/2006/main" r:embed="Ra296cacf009e49e7"/>
          <a:stretch xmlns:a="http://schemas.openxmlformats.org/drawingml/2006/main">
            <a:fillRect l="0" t="0" r="0" b="0"/>
          </a:stretch>
        </p:blipFill>
        <p:spPr>
          <a:xfrm xmlns:a="http://schemas.openxmlformats.org/drawingml/2006/main">
            <a:off x="818388" y="5116068"/>
            <a:ext cx="329184" cy="329184"/>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45E3E1B-3BE6-4E9D-AC84-581F45AF7FB2}"/>
              </a:ext>
            </a:extLst>
          </p:cNvPr>
          <p:cNvSpPr>
            <a:spLocks xmlns:a="http://schemas.openxmlformats.org/drawingml/2006/main" noGrp="1"/>
          </p:cNvSpPr>
          <p:nvPr/>
        </p:nvSpPr>
        <p:spPr>
          <a:xfrm xmlns:a="http://schemas.openxmlformats.org/drawingml/2006/main">
            <a:off x="1600200" y="4743450"/>
            <a:ext cx="9144000" cy="533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a:solidFill>
                  <a:srgbClr val="FFFFFF"/>
                </a:solidFill>
                <a:latin typeface="Arial"/>
                <a:ea typeface="Arial"/>
                <a:cs typeface="Arial"/>
              </a:rPr>
              <a:t>AMBITION ONLY  ·  NOT ACHIEVED OR GUARANTEED</a:t>
            </a:r>
            <a:endParaRPr sz="1600"/>
          </a:p>
        </p:txBody>
      </p:sp>
      <p:sp>
        <p:nvSpPr>
          <p:cNvPr id="8" name="Shape 5">
            <a:extLst xmlns:a="http://schemas.openxmlformats.org/drawingml/2006/main">
              <a:ext uri="{FF2B5EF4-FFF2-40B4-BE49-F238E27FC236}">
                <a16:creationId xmlns:a16="http://schemas.microsoft.com/office/drawing/2014/main" id="{D7D1B8C8-1556-4B7B-B759-A7A517FD25F3}"/>
              </a:ext>
            </a:extLst>
          </p:cNvPr>
          <p:cNvSpPr>
            <a:spLocks xmlns:a="http://schemas.openxmlformats.org/drawingml/2006/main" noGrp="1"/>
          </p:cNvSpPr>
          <p:nvPr/>
        </p:nvSpPr>
        <p:spPr>
          <a:xfrm xmlns:a="http://schemas.openxmlformats.org/drawingml/2006/main">
            <a:off x="640080" y="5486400"/>
            <a:ext cx="10908792" cy="731520"/>
          </a:xfrm>
          <a:prstGeom xmlns:a="http://schemas.openxmlformats.org/drawingml/2006/main" prst="roundRect">
            <a:avLst>
              <a:gd name="adj" fmla="val 11250"/>
            </a:avLst>
          </a:prstGeom>
          <a:solidFill xmlns:a="http://schemas.openxmlformats.org/drawingml/2006/main">
            <a:srgbClr val="2E6B37"/>
          </a:solidFill>
        </p:spPr>
      </p:sp>
      <p:sp>
        <p:nvSpPr>
          <p:cNvPr id="9" name="Text 6">
            <a:extLst xmlns:a="http://schemas.openxmlformats.org/drawingml/2006/main">
              <a:ext uri="{FF2B5EF4-FFF2-40B4-BE49-F238E27FC236}">
                <a16:creationId xmlns:a16="http://schemas.microsoft.com/office/drawing/2014/main" id="{70CAD9B1-E2D9-418C-BB32-DEE5A244A661}"/>
              </a:ext>
            </a:extLst>
          </p:cNvPr>
          <p:cNvSpPr>
            <a:spLocks xmlns:a="http://schemas.openxmlformats.org/drawingml/2006/main" noGrp="1"/>
          </p:cNvSpPr>
          <p:nvPr/>
        </p:nvSpPr>
        <p:spPr>
          <a:xfrm xmlns:a="http://schemas.openxmlformats.org/drawingml/2006/main">
            <a:off x="1005840" y="5486400"/>
            <a:ext cx="10177272"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200" b="1">
                <a:solidFill>
                  <a:srgbClr val="FFFFFF"/>
                </a:solidFill>
              </a:defRPr>
            </a:pPr>
            <a:r>
              <a:rPr sz="1200" b="1">
                <a:solidFill>
                  <a:srgbClr val="FFFFFF"/>
                </a:solidFill>
                <a:latin typeface="Arial"/>
                <a:ea typeface="Arial"/>
                <a:cs typeface="Arial"/>
              </a:rPr>
              <a:t>We will measure completed work, time, proof and errors—not slogans.</a:t>
            </a:r>
            <a:endParaRPr sz="1700"/>
          </a:p>
        </p:txBody>
      </p:sp>
      <p:sp>
        <p:nvSpPr>
          <p:cNvPr id="10" name="Text 7">
            <a:extLst xmlns:a="http://schemas.openxmlformats.org/drawingml/2006/main">
              <a:ext uri="{FF2B5EF4-FFF2-40B4-BE49-F238E27FC236}">
                <a16:creationId xmlns:a16="http://schemas.microsoft.com/office/drawing/2014/main" id="{3FA69FBA-DA31-4B50-946D-6D43630E0C6E}"/>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13 August 2026</a:t>
            </a:r>
            <a:endParaRPr sz="900"/>
          </a:p>
        </p:txBody>
      </p:sp>
      <p:sp>
        <p:nvSpPr>
          <p:cNvPr id="11" name="Text 8">
            <a:extLst xmlns:a="http://schemas.openxmlformats.org/drawingml/2006/main">
              <a:ext uri="{FF2B5EF4-FFF2-40B4-BE49-F238E27FC236}">
                <a16:creationId xmlns:a16="http://schemas.microsoft.com/office/drawing/2014/main" id="{98F297E1-EF86-4E27-A34B-064CAAA3D265}"/>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10</a:t>
            </a:r>
            <a:endParaRPr sz="900"/>
          </a:p>
        </p:txBody>
      </p:sp>
    </p:spTree>
    <p:extLst>
      <p:ext uri="{BB962C8B-B14F-4D97-AF65-F5344CB8AC3E}">
        <p14:creationId xmlns:p14="http://schemas.microsoft.com/office/powerpoint/2010/main" val="864629065"/>
      </p:ext>
    </p:extLst>
  </p:cSld>
</p:sld>
</file>

<file path=ppt/slides/slide11.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97138C8-58D8-4EE3-A38E-DE4AD102E92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60-SECOND DEMONSTRATION</a:t>
            </a:r>
            <a:endParaRPr sz="1050"/>
          </a:p>
        </p:txBody>
      </p:sp>
      <p:sp>
        <p:nvSpPr>
          <p:cNvPr id="3" name="Text 1">
            <a:extLst xmlns:a="http://schemas.openxmlformats.org/drawingml/2006/main">
              <a:ext uri="{FF2B5EF4-FFF2-40B4-BE49-F238E27FC236}">
                <a16:creationId xmlns:a16="http://schemas.microsoft.com/office/drawing/2014/main" id="{F28DDE1E-BA78-42FE-9EF9-54DFE192FE72}"/>
              </a:ext>
            </a:extLst>
          </p:cNvPr>
          <p:cNvSpPr>
            <a:spLocks xmlns:a="http://schemas.openxmlformats.org/drawingml/2006/main" noGrp="1"/>
          </p:cNvSpPr>
          <p:nvPr/>
        </p:nvSpPr>
        <p:spPr>
          <a:xfrm xmlns:a="http://schemas.openxmlformats.org/drawingml/2006/main">
            <a:off x="640080" y="2194560"/>
            <a:ext cx="10908792"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6000" b="1">
                <a:solidFill>
                  <a:srgbClr val="FFFFFF"/>
                </a:solidFill>
                <a:latin typeface="Arial"/>
                <a:ea typeface="Arial"/>
                <a:cs typeface="Arial"/>
              </a:rPr>
              <a:t>Do you want a system like this?</a:t>
            </a:r>
            <a:endParaRPr sz="6000"/>
          </a:p>
        </p:txBody>
      </p:sp>
      <p:sp>
        <p:nvSpPr>
          <p:cNvPr id="4" name="Text 2">
            <a:extLst xmlns:a="http://schemas.openxmlformats.org/drawingml/2006/main">
              <a:ext uri="{FF2B5EF4-FFF2-40B4-BE49-F238E27FC236}">
                <a16:creationId xmlns:a16="http://schemas.microsoft.com/office/drawing/2014/main" id="{6C94F832-F6A5-4FFB-B843-8BC8034B3FA7}"/>
              </a:ext>
            </a:extLst>
          </p:cNvPr>
          <p:cNvSpPr>
            <a:spLocks xmlns:a="http://schemas.openxmlformats.org/drawingml/2006/main" noGrp="1"/>
          </p:cNvSpPr>
          <p:nvPr/>
        </p:nvSpPr>
        <p:spPr>
          <a:xfrm xmlns:a="http://schemas.openxmlformats.org/drawingml/2006/main">
            <a:off x="640080" y="3611880"/>
            <a:ext cx="96012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0000"/>
              </a:lnSpc>
              <a:buNone/>
            </a:pPr>
            <a:r>
              <a:rPr sz="1900">
                <a:solidFill>
                  <a:srgbClr val="A9BFAF"/>
                </a:solidFill>
                <a:latin typeface="Arial"/>
                <a:ea typeface="Arial"/>
                <a:cs typeface="Arial"/>
              </a:rPr>
              <a:t>Watch one minute. Then see how Kairali makes it controlled and repeatable.</a:t>
            </a:r>
            <a:endParaRPr sz="1900"/>
          </a:p>
        </p:txBody>
      </p:sp>
      <p:sp>
        <p:nvSpPr>
          <p:cNvPr id="5" name="Shape 3">
            <a:extLst xmlns:a="http://schemas.openxmlformats.org/drawingml/2006/main">
              <a:ext uri="{FF2B5EF4-FFF2-40B4-BE49-F238E27FC236}">
                <a16:creationId xmlns:a16="http://schemas.microsoft.com/office/drawing/2014/main" id="{FDDBABB1-7F71-4C4C-A67B-09ABEC8EF04B}"/>
              </a:ext>
            </a:extLst>
          </p:cNvPr>
          <p:cNvSpPr>
            <a:spLocks xmlns:a="http://schemas.openxmlformats.org/drawingml/2006/main" noGrp="1"/>
          </p:cNvSpPr>
          <p:nvPr/>
        </p:nvSpPr>
        <p:spPr>
          <a:xfrm xmlns:a="http://schemas.openxmlformats.org/drawingml/2006/main">
            <a:off x="640080" y="4743450"/>
            <a:ext cx="685800" cy="533400"/>
          </a:xfrm>
          <a:prstGeom xmlns:a="http://schemas.openxmlformats.org/drawingml/2006/main" prst="ellipse">
            <a:avLst/>
          </a:prstGeom>
          <a:solidFill xmlns:a="http://schemas.openxmlformats.org/drawingml/2006/main">
            <a:srgbClr val="2E6B37"/>
          </a:solidFill>
        </p:spPr>
      </p:sp>
      <p:pic>
        <p:nvPicPr>
          <p:cNvPr id="17" name="Image 0"/>
          <p:cNvPicPr>
            <a:picLocks xmlns:a="http://schemas.openxmlformats.org/drawingml/2006/main" noChangeAspect="1"/>
          </p:cNvPicPr>
          <p:nvPr/>
        </p:nvPicPr>
        <p:blipFill>
          <a:blip xmlns:r="http://schemas.openxmlformats.org/officeDocument/2006/relationships" xmlns:a="http://schemas.openxmlformats.org/drawingml/2006/main" r:embed="R625cde9c87de495e"/>
          <a:stretch xmlns:a="http://schemas.openxmlformats.org/drawingml/2006/main">
            <a:fillRect l="0" t="0" r="0" b="0"/>
          </a:stretch>
        </p:blipFill>
        <p:spPr>
          <a:xfrm xmlns:a="http://schemas.openxmlformats.org/drawingml/2006/main">
            <a:off x="818388" y="5116068"/>
            <a:ext cx="329184" cy="329184"/>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45E3E1B-3BE6-4E9D-AC84-581F45AF7FB2}"/>
              </a:ext>
            </a:extLst>
          </p:cNvPr>
          <p:cNvSpPr>
            <a:spLocks xmlns:a="http://schemas.openxmlformats.org/drawingml/2006/main" noGrp="1"/>
          </p:cNvSpPr>
          <p:nvPr/>
        </p:nvSpPr>
        <p:spPr>
          <a:xfrm xmlns:a="http://schemas.openxmlformats.org/drawingml/2006/main">
            <a:off x="1600200" y="4743450"/>
            <a:ext cx="9144000" cy="533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a:solidFill>
                  <a:srgbClr val="FFFFFF"/>
                </a:solidFill>
                <a:latin typeface="Arial"/>
                <a:ea typeface="Arial"/>
                <a:cs typeface="Arial"/>
              </a:rPr>
              <a:t>LET ME SHOW YOU HOW  ·  PLAY 00:40–01:40</a:t>
            </a:r>
            <a:endParaRPr sz="1600"/>
          </a:p>
        </p:txBody>
      </p:sp>
      <p:sp>
        <p:nvSpPr>
          <p:cNvPr id="8" name="Shape 5">
            <a:extLst xmlns:a="http://schemas.openxmlformats.org/drawingml/2006/main">
              <a:ext uri="{FF2B5EF4-FFF2-40B4-BE49-F238E27FC236}">
                <a16:creationId xmlns:a16="http://schemas.microsoft.com/office/drawing/2014/main" id="{D7D1B8C8-1556-4B7B-B759-A7A517FD25F3}"/>
              </a:ext>
            </a:extLst>
          </p:cNvPr>
          <p:cNvSpPr>
            <a:spLocks xmlns:a="http://schemas.openxmlformats.org/drawingml/2006/main" noGrp="1"/>
          </p:cNvSpPr>
          <p:nvPr/>
        </p:nvSpPr>
        <p:spPr>
          <a:xfrm xmlns:a="http://schemas.openxmlformats.org/drawingml/2006/main">
            <a:off x="640080" y="5486400"/>
            <a:ext cx="10908792" cy="731520"/>
          </a:xfrm>
          <a:prstGeom xmlns:a="http://schemas.openxmlformats.org/drawingml/2006/main" prst="roundRect">
            <a:avLst>
              <a:gd name="adj" fmla="val 11250"/>
            </a:avLst>
          </a:prstGeom>
          <a:solidFill xmlns:a="http://schemas.openxmlformats.org/drawingml/2006/main">
            <a:srgbClr val="2E6B37"/>
          </a:solidFill>
        </p:spPr>
      </p:sp>
      <p:sp>
        <p:nvSpPr>
          <p:cNvPr id="9" name="Text 6">
            <a:extLst xmlns:a="http://schemas.openxmlformats.org/drawingml/2006/main">
              <a:ext uri="{FF2B5EF4-FFF2-40B4-BE49-F238E27FC236}">
                <a16:creationId xmlns:a16="http://schemas.microsoft.com/office/drawing/2014/main" id="{70CAD9B1-E2D9-418C-BB32-DEE5A244A661}"/>
              </a:ext>
            </a:extLst>
          </p:cNvPr>
          <p:cNvSpPr>
            <a:spLocks xmlns:a="http://schemas.openxmlformats.org/drawingml/2006/main" noGrp="1"/>
          </p:cNvSpPr>
          <p:nvPr/>
        </p:nvSpPr>
        <p:spPr>
          <a:xfrm xmlns:a="http://schemas.openxmlformats.org/drawingml/2006/main">
            <a:off x="1005840" y="5486400"/>
            <a:ext cx="10177272"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r>
              <a:rPr b="1" u="sng">
                <a:solidFill>
                  <a:srgbClr val="F2CF66"/>
                </a:solidFill>
                <a:hlinkClick xmlns:r="http://schemas.openxmlformats.org/officeDocument/2006/relationships" r:id="R3a6057eb577d4688"/>
              </a:rPr>
              <a:t>PLAY THE 60-SECOND DEMONSTRATION</a:t>
            </a:r>
          </a:p>
        </p:txBody>
      </p:sp>
      <p:sp>
        <p:nvSpPr>
          <p:cNvPr id="10" name="Text 7">
            <a:extLst xmlns:a="http://schemas.openxmlformats.org/drawingml/2006/main">
              <a:ext uri="{FF2B5EF4-FFF2-40B4-BE49-F238E27FC236}">
                <a16:creationId xmlns:a16="http://schemas.microsoft.com/office/drawing/2014/main" id="{3FA69FBA-DA31-4B50-946D-6D43630E0C6E}"/>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13 August 2026</a:t>
            </a:r>
            <a:endParaRPr sz="900"/>
          </a:p>
        </p:txBody>
      </p:sp>
      <p:sp>
        <p:nvSpPr>
          <p:cNvPr id="11" name="Text 8">
            <a:extLst xmlns:a="http://schemas.openxmlformats.org/drawingml/2006/main">
              <a:ext uri="{FF2B5EF4-FFF2-40B4-BE49-F238E27FC236}">
                <a16:creationId xmlns:a16="http://schemas.microsoft.com/office/drawing/2014/main" id="{98F297E1-EF86-4E27-A34B-064CAAA3D265}"/>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11</a:t>
            </a:r>
            <a:endParaRPr sz="900"/>
          </a:p>
        </p:txBody>
      </p:sp>
    </p:spTree>
    <p:extLst>
      <p:ext uri="{BB962C8B-B14F-4D97-AF65-F5344CB8AC3E}">
        <p14:creationId xmlns:p14="http://schemas.microsoft.com/office/powerpoint/2010/main" val="864629065"/>
      </p:ext>
    </p:extLst>
  </p:cSld>
</p:sld>
</file>

<file path=ppt/slides/slide12.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97138C8-58D8-4EE3-A38E-DE4AD102E92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CONTROLLED AUTONOMOUS LOOP</a:t>
            </a:r>
            <a:endParaRPr sz="1050"/>
          </a:p>
        </p:txBody>
      </p:sp>
      <p:sp>
        <p:nvSpPr>
          <p:cNvPr id="3" name="Text 1">
            <a:extLst xmlns:a="http://schemas.openxmlformats.org/drawingml/2006/main">
              <a:ext uri="{FF2B5EF4-FFF2-40B4-BE49-F238E27FC236}">
                <a16:creationId xmlns:a16="http://schemas.microsoft.com/office/drawing/2014/main" id="{F28DDE1E-BA78-42FE-9EF9-54DFE192FE72}"/>
              </a:ext>
            </a:extLst>
          </p:cNvPr>
          <p:cNvSpPr>
            <a:spLocks xmlns:a="http://schemas.openxmlformats.org/drawingml/2006/main" noGrp="1"/>
          </p:cNvSpPr>
          <p:nvPr/>
        </p:nvSpPr>
        <p:spPr>
          <a:xfrm xmlns:a="http://schemas.openxmlformats.org/drawingml/2006/main">
            <a:off x="640080" y="2194560"/>
            <a:ext cx="10908792"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6000" b="1">
                <a:solidFill>
                  <a:srgbClr val="FFFFFF"/>
                </a:solidFill>
                <a:latin typeface="Arial"/>
                <a:ea typeface="Arial"/>
                <a:cs typeface="Arial"/>
              </a:rPr>
              <a:t>Mission → work → proof → next ruling.</a:t>
            </a:r>
            <a:endParaRPr sz="6000"/>
          </a:p>
        </p:txBody>
      </p:sp>
      <p:sp>
        <p:nvSpPr>
          <p:cNvPr id="4" name="Text 2">
            <a:extLst xmlns:a="http://schemas.openxmlformats.org/drawingml/2006/main">
              <a:ext uri="{FF2B5EF4-FFF2-40B4-BE49-F238E27FC236}">
                <a16:creationId xmlns:a16="http://schemas.microsoft.com/office/drawing/2014/main" id="{6C94F832-F6A5-4FFB-B843-8BC8034B3FA7}"/>
              </a:ext>
            </a:extLst>
          </p:cNvPr>
          <p:cNvSpPr>
            <a:spLocks xmlns:a="http://schemas.openxmlformats.org/drawingml/2006/main" noGrp="1"/>
          </p:cNvSpPr>
          <p:nvPr/>
        </p:nvSpPr>
        <p:spPr>
          <a:xfrm xmlns:a="http://schemas.openxmlformats.org/drawingml/2006/main">
            <a:off x="640080" y="3611880"/>
            <a:ext cx="96012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0000"/>
              </a:lnSpc>
              <a:buNone/>
            </a:pPr>
            <a:r>
              <a:rPr sz="1900">
                <a:solidFill>
                  <a:srgbClr val="A9BFAF"/>
                </a:solidFill>
                <a:latin typeface="Arial"/>
                <a:ea typeface="Arial"/>
                <a:cs typeface="Arial"/>
              </a:rPr>
              <a:t>Codex continues only inside the task, sources, tools and permissions you approved.</a:t>
            </a:r>
            <a:endParaRPr sz="1900"/>
          </a:p>
        </p:txBody>
      </p:sp>
      <p:sp>
        <p:nvSpPr>
          <p:cNvPr id="5" name="Shape 3">
            <a:extLst xmlns:a="http://schemas.openxmlformats.org/drawingml/2006/main">
              <a:ext uri="{FF2B5EF4-FFF2-40B4-BE49-F238E27FC236}">
                <a16:creationId xmlns:a16="http://schemas.microsoft.com/office/drawing/2014/main" id="{FDDBABB1-7F71-4C4C-A67B-09ABEC8EF04B}"/>
              </a:ext>
            </a:extLst>
          </p:cNvPr>
          <p:cNvSpPr>
            <a:spLocks xmlns:a="http://schemas.openxmlformats.org/drawingml/2006/main" noGrp="1"/>
          </p:cNvSpPr>
          <p:nvPr/>
        </p:nvSpPr>
        <p:spPr>
          <a:xfrm xmlns:a="http://schemas.openxmlformats.org/drawingml/2006/main">
            <a:off x="640080" y="4743450"/>
            <a:ext cx="685800" cy="533400"/>
          </a:xfrm>
          <a:prstGeom xmlns:a="http://schemas.openxmlformats.org/drawingml/2006/main" prst="ellipse">
            <a:avLst/>
          </a:prstGeom>
          <a:solidFill xmlns:a="http://schemas.openxmlformats.org/drawingml/2006/main">
            <a:srgbClr val="2E6B37"/>
          </a:solidFill>
        </p:spPr>
      </p:sp>
      <p:pic>
        <p:nvPicPr>
          <p:cNvPr id="17" name="Image 0"/>
          <p:cNvPicPr>
            <a:picLocks xmlns:a="http://schemas.openxmlformats.org/drawingml/2006/main" noChangeAspect="1"/>
          </p:cNvPicPr>
          <p:nvPr/>
        </p:nvPicPr>
        <p:blipFill>
          <a:blip xmlns:r="http://schemas.openxmlformats.org/officeDocument/2006/relationships" xmlns:a="http://schemas.openxmlformats.org/drawingml/2006/main" r:embed="R6fa219e9ef504785"/>
          <a:stretch xmlns:a="http://schemas.openxmlformats.org/drawingml/2006/main">
            <a:fillRect l="0" t="0" r="0" b="0"/>
          </a:stretch>
        </p:blipFill>
        <p:spPr>
          <a:xfrm xmlns:a="http://schemas.openxmlformats.org/drawingml/2006/main">
            <a:off x="818388" y="5116068"/>
            <a:ext cx="329184" cy="329184"/>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45E3E1B-3BE6-4E9D-AC84-581F45AF7FB2}"/>
              </a:ext>
            </a:extLst>
          </p:cNvPr>
          <p:cNvSpPr>
            <a:spLocks xmlns:a="http://schemas.openxmlformats.org/drawingml/2006/main" noGrp="1"/>
          </p:cNvSpPr>
          <p:nvPr/>
        </p:nvSpPr>
        <p:spPr>
          <a:xfrm xmlns:a="http://schemas.openxmlformats.org/drawingml/2006/main">
            <a:off x="1600200" y="4743450"/>
            <a:ext cx="9144000" cy="533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a:solidFill>
                  <a:srgbClr val="FFFFFF"/>
                </a:solidFill>
                <a:latin typeface="Arial"/>
                <a:ea typeface="Arial"/>
                <a:cs typeface="Arial"/>
              </a:rPr>
              <a:t>THE HUMAN RULES  ·  THE SUIT EXECUTES</a:t>
            </a:r>
            <a:endParaRPr sz="1600"/>
          </a:p>
        </p:txBody>
      </p:sp>
      <p:sp>
        <p:nvSpPr>
          <p:cNvPr id="8" name="Shape 5">
            <a:extLst xmlns:a="http://schemas.openxmlformats.org/drawingml/2006/main">
              <a:ext uri="{FF2B5EF4-FFF2-40B4-BE49-F238E27FC236}">
                <a16:creationId xmlns:a16="http://schemas.microsoft.com/office/drawing/2014/main" id="{D7D1B8C8-1556-4B7B-B759-A7A517FD25F3}"/>
              </a:ext>
            </a:extLst>
          </p:cNvPr>
          <p:cNvSpPr>
            <a:spLocks xmlns:a="http://schemas.openxmlformats.org/drawingml/2006/main" noGrp="1"/>
          </p:cNvSpPr>
          <p:nvPr/>
        </p:nvSpPr>
        <p:spPr>
          <a:xfrm xmlns:a="http://schemas.openxmlformats.org/drawingml/2006/main">
            <a:off x="640080" y="5486400"/>
            <a:ext cx="10908792" cy="731520"/>
          </a:xfrm>
          <a:prstGeom xmlns:a="http://schemas.openxmlformats.org/drawingml/2006/main" prst="roundRect">
            <a:avLst>
              <a:gd name="adj" fmla="val 11250"/>
            </a:avLst>
          </a:prstGeom>
          <a:solidFill xmlns:a="http://schemas.openxmlformats.org/drawingml/2006/main">
            <a:srgbClr val="2E6B37"/>
          </a:solidFill>
        </p:spPr>
      </p:sp>
      <p:sp>
        <p:nvSpPr>
          <p:cNvPr id="9" name="Text 6">
            <a:extLst xmlns:a="http://schemas.openxmlformats.org/drawingml/2006/main">
              <a:ext uri="{FF2B5EF4-FFF2-40B4-BE49-F238E27FC236}">
                <a16:creationId xmlns:a16="http://schemas.microsoft.com/office/drawing/2014/main" id="{70CAD9B1-E2D9-418C-BB32-DEE5A244A661}"/>
              </a:ext>
            </a:extLst>
          </p:cNvPr>
          <p:cNvSpPr>
            <a:spLocks xmlns:a="http://schemas.openxmlformats.org/drawingml/2006/main" noGrp="1"/>
          </p:cNvSpPr>
          <p:nvPr/>
        </p:nvSpPr>
        <p:spPr>
          <a:xfrm xmlns:a="http://schemas.openxmlformats.org/drawingml/2006/main">
            <a:off x="1005840" y="5486400"/>
            <a:ext cx="10177272"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200" b="1">
                <a:solidFill>
                  <a:srgbClr val="FFFFFF"/>
                </a:solidFill>
              </a:defRPr>
            </a:pPr>
            <a:r>
              <a:rPr sz="1200" b="1">
                <a:solidFill>
                  <a:srgbClr val="FFFFFF"/>
                </a:solidFill>
                <a:latin typeface="Arial"/>
                <a:ea typeface="Arial"/>
                <a:cs typeface="Arial"/>
              </a:rPr>
              <a:t>Stop for access, publishing, deletion, security, Gate 0 or any new authority.</a:t>
            </a:r>
            <a:endParaRPr sz="1700"/>
          </a:p>
        </p:txBody>
      </p:sp>
      <p:sp>
        <p:nvSpPr>
          <p:cNvPr id="10" name="Text 7">
            <a:extLst xmlns:a="http://schemas.openxmlformats.org/drawingml/2006/main">
              <a:ext uri="{FF2B5EF4-FFF2-40B4-BE49-F238E27FC236}">
                <a16:creationId xmlns:a16="http://schemas.microsoft.com/office/drawing/2014/main" id="{3FA69FBA-DA31-4B50-946D-6D43630E0C6E}"/>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13 August 2026</a:t>
            </a:r>
            <a:endParaRPr sz="900"/>
          </a:p>
        </p:txBody>
      </p:sp>
      <p:sp>
        <p:nvSpPr>
          <p:cNvPr id="11" name="Text 8">
            <a:extLst xmlns:a="http://schemas.openxmlformats.org/drawingml/2006/main">
              <a:ext uri="{FF2B5EF4-FFF2-40B4-BE49-F238E27FC236}">
                <a16:creationId xmlns:a16="http://schemas.microsoft.com/office/drawing/2014/main" id="{98F297E1-EF86-4E27-A34B-064CAAA3D265}"/>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12</a:t>
            </a:r>
            <a:endParaRPr sz="900"/>
          </a:p>
        </p:txBody>
      </p:sp>
    </p:spTree>
    <p:extLst>
      <p:ext uri="{BB962C8B-B14F-4D97-AF65-F5344CB8AC3E}">
        <p14:creationId xmlns:p14="http://schemas.microsoft.com/office/powerpoint/2010/main" val="864629065"/>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10AF192F-C2F8-477A-A2F7-27607B32F8CF}"/>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THE SUIT'S CONTROL SYSTEM</a:t>
            </a:r>
            <a:endParaRPr sz="1050"/>
          </a:p>
        </p:txBody>
      </p:sp>
      <p:sp>
        <p:nvSpPr>
          <p:cNvPr id="3" name="Text 1">
            <a:extLst xmlns:a="http://schemas.openxmlformats.org/drawingml/2006/main">
              <a:ext uri="{FF2B5EF4-FFF2-40B4-BE49-F238E27FC236}">
                <a16:creationId xmlns:a16="http://schemas.microsoft.com/office/drawing/2014/main" id="{AD94D714-4761-487F-AB65-883868315A06}"/>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Five files hold the work. Three rules hold the line.</a:t>
            </a:r>
            <a:endParaRPr sz="3600"/>
          </a:p>
        </p:txBody>
      </p:sp>
      <p:sp>
        <p:nvSpPr>
          <p:cNvPr id="4" name="Shape 2">
            <a:extLst xmlns:a="http://schemas.openxmlformats.org/drawingml/2006/main">
              <a:ext uri="{FF2B5EF4-FFF2-40B4-BE49-F238E27FC236}">
                <a16:creationId xmlns:a16="http://schemas.microsoft.com/office/drawing/2014/main" id="{E253E840-DEF8-4ABD-B6D8-D25078BCAA04}"/>
              </a:ext>
            </a:extLst>
          </p:cNvPr>
          <p:cNvSpPr>
            <a:spLocks xmlns:a="http://schemas.openxmlformats.org/drawingml/2006/main" noGrp="1"/>
          </p:cNvSpPr>
          <p:nvPr/>
        </p:nvSpPr>
        <p:spPr>
          <a:xfrm xmlns:a="http://schemas.openxmlformats.org/drawingml/2006/main">
            <a:off x="640080" y="1691640"/>
            <a:ext cx="2535174" cy="1097280"/>
          </a:xfrm>
          <a:prstGeom xmlns:a="http://schemas.openxmlformats.org/drawingml/2006/main" prst="roundRect">
            <a:avLst>
              <a:gd name="adj" fmla="val 75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28EE10C7-C263-4F38-9117-209EA2D465D6}"/>
              </a:ext>
            </a:extLst>
          </p:cNvPr>
          <p:cNvSpPr>
            <a:spLocks xmlns:a="http://schemas.openxmlformats.org/drawingml/2006/main" noGrp="1"/>
          </p:cNvSpPr>
          <p:nvPr/>
        </p:nvSpPr>
        <p:spPr>
          <a:xfrm xmlns:a="http://schemas.openxmlformats.org/drawingml/2006/main">
            <a:off x="914400" y="18013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025" b="1">
                <a:solidFill>
                  <a:srgbClr val="2E6B37"/>
                </a:solidFill>
              </a:defRPr>
            </a:pPr>
            <a:r>
              <a:rPr sz="2025" b="1">
                <a:solidFill>
                  <a:srgbClr val="2E6B37"/>
                </a:solidFill>
                <a:latin typeface="Arial"/>
                <a:ea typeface="Arial"/>
                <a:cs typeface="Arial"/>
              </a:rPr>
              <a:t>CURSOR</a:t>
            </a:r>
            <a:endParaRPr sz="4000"/>
          </a:p>
        </p:txBody>
      </p:sp>
      <p:sp>
        <p:nvSpPr>
          <p:cNvPr id="6" name="Text 4">
            <a:extLst xmlns:a="http://schemas.openxmlformats.org/drawingml/2006/main">
              <a:ext uri="{FF2B5EF4-FFF2-40B4-BE49-F238E27FC236}">
                <a16:creationId xmlns:a16="http://schemas.microsoft.com/office/drawing/2014/main" id="{4272FAA2-63B1-44AA-B210-53FAC2EA9C0A}"/>
              </a:ext>
            </a:extLst>
          </p:cNvPr>
          <p:cNvSpPr>
            <a:spLocks xmlns:a="http://schemas.openxmlformats.org/drawingml/2006/main" noGrp="1"/>
          </p:cNvSpPr>
          <p:nvPr/>
        </p:nvSpPr>
        <p:spPr>
          <a:xfrm xmlns:a="http://schemas.openxmlformats.org/drawingml/2006/main">
            <a:off x="914400" y="24048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one mission live</a:t>
            </a:r>
            <a:endParaRPr sz="1500"/>
          </a:p>
        </p:txBody>
      </p:sp>
      <p:sp>
        <p:nvSpPr>
          <p:cNvPr id="7" name="Shape 5">
            <a:extLst xmlns:a="http://schemas.openxmlformats.org/drawingml/2006/main">
              <a:ext uri="{FF2B5EF4-FFF2-40B4-BE49-F238E27FC236}">
                <a16:creationId xmlns:a16="http://schemas.microsoft.com/office/drawing/2014/main" id="{8C69B260-14EF-47BB-A05E-216C5CACB417}"/>
              </a:ext>
            </a:extLst>
          </p:cNvPr>
          <p:cNvSpPr>
            <a:spLocks xmlns:a="http://schemas.openxmlformats.org/drawingml/2006/main" noGrp="1"/>
          </p:cNvSpPr>
          <p:nvPr/>
        </p:nvSpPr>
        <p:spPr>
          <a:xfrm xmlns:a="http://schemas.openxmlformats.org/drawingml/2006/main">
            <a:off x="3431286" y="1691640"/>
            <a:ext cx="2535174" cy="1097280"/>
          </a:xfrm>
          <a:prstGeom xmlns:a="http://schemas.openxmlformats.org/drawingml/2006/main" prst="roundRect">
            <a:avLst>
              <a:gd name="adj" fmla="val 75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DF095829-06D7-4C9F-974D-D3D4F073F90A}"/>
              </a:ext>
            </a:extLst>
          </p:cNvPr>
          <p:cNvSpPr>
            <a:spLocks xmlns:a="http://schemas.openxmlformats.org/drawingml/2006/main" noGrp="1"/>
          </p:cNvSpPr>
          <p:nvPr/>
        </p:nvSpPr>
        <p:spPr>
          <a:xfrm xmlns:a="http://schemas.openxmlformats.org/drawingml/2006/main">
            <a:off x="3705606" y="18013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025" b="1">
                <a:solidFill>
                  <a:srgbClr val="2E6B37"/>
                </a:solidFill>
              </a:defRPr>
            </a:pPr>
            <a:r>
              <a:rPr sz="2025" b="1">
                <a:solidFill>
                  <a:srgbClr val="2E6B37"/>
                </a:solidFill>
                <a:latin typeface="Arial"/>
                <a:ea typeface="Arial"/>
                <a:cs typeface="Arial"/>
              </a:rPr>
              <a:t>REGISTER</a:t>
            </a:r>
            <a:endParaRPr sz="4000"/>
          </a:p>
        </p:txBody>
      </p:sp>
      <p:sp>
        <p:nvSpPr>
          <p:cNvPr id="9" name="Text 7">
            <a:extLst xmlns:a="http://schemas.openxmlformats.org/drawingml/2006/main">
              <a:ext uri="{FF2B5EF4-FFF2-40B4-BE49-F238E27FC236}">
                <a16:creationId xmlns:a16="http://schemas.microsoft.com/office/drawing/2014/main" id="{BD30B576-6CBE-4108-A300-983201C7CB3A}"/>
              </a:ext>
            </a:extLst>
          </p:cNvPr>
          <p:cNvSpPr>
            <a:spLocks xmlns:a="http://schemas.openxmlformats.org/drawingml/2006/main" noGrp="1"/>
          </p:cNvSpPr>
          <p:nvPr/>
        </p:nvSpPr>
        <p:spPr>
          <a:xfrm xmlns:a="http://schemas.openxmlformats.org/drawingml/2006/main">
            <a:off x="3705606" y="24048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every open row</a:t>
            </a:r>
            <a:endParaRPr sz="1500"/>
          </a:p>
        </p:txBody>
      </p:sp>
      <p:sp>
        <p:nvSpPr>
          <p:cNvPr id="10" name="Shape 8">
            <a:extLst xmlns:a="http://schemas.openxmlformats.org/drawingml/2006/main">
              <a:ext uri="{FF2B5EF4-FFF2-40B4-BE49-F238E27FC236}">
                <a16:creationId xmlns:a16="http://schemas.microsoft.com/office/drawing/2014/main" id="{923AB8C4-8964-4C5B-B112-671E511F690D}"/>
              </a:ext>
            </a:extLst>
          </p:cNvPr>
          <p:cNvSpPr>
            <a:spLocks xmlns:a="http://schemas.openxmlformats.org/drawingml/2006/main" noGrp="1"/>
          </p:cNvSpPr>
          <p:nvPr/>
        </p:nvSpPr>
        <p:spPr>
          <a:xfrm xmlns:a="http://schemas.openxmlformats.org/drawingml/2006/main">
            <a:off x="6222492" y="1691640"/>
            <a:ext cx="2535174" cy="1097280"/>
          </a:xfrm>
          <a:prstGeom xmlns:a="http://schemas.openxmlformats.org/drawingml/2006/main" prst="roundRect">
            <a:avLst>
              <a:gd name="adj" fmla="val 75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A29E69CA-E658-41F4-A38C-86CDF0A0ED9F}"/>
              </a:ext>
            </a:extLst>
          </p:cNvPr>
          <p:cNvSpPr>
            <a:spLocks xmlns:a="http://schemas.openxmlformats.org/drawingml/2006/main" noGrp="1"/>
          </p:cNvSpPr>
          <p:nvPr/>
        </p:nvSpPr>
        <p:spPr>
          <a:xfrm xmlns:a="http://schemas.openxmlformats.org/drawingml/2006/main">
            <a:off x="6496812" y="18013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025" b="1">
                <a:solidFill>
                  <a:srgbClr val="2E6B37"/>
                </a:solidFill>
              </a:defRPr>
            </a:pPr>
            <a:r>
              <a:rPr sz="2025" b="1">
                <a:solidFill>
                  <a:srgbClr val="2E6B37"/>
                </a:solidFill>
                <a:latin typeface="Arial"/>
                <a:ea typeface="Arial"/>
                <a:cs typeface="Arial"/>
              </a:rPr>
              <a:t>TODAY</a:t>
            </a:r>
            <a:endParaRPr sz="4000"/>
          </a:p>
        </p:txBody>
      </p:sp>
      <p:sp>
        <p:nvSpPr>
          <p:cNvPr id="12" name="Text 10">
            <a:extLst xmlns:a="http://schemas.openxmlformats.org/drawingml/2006/main">
              <a:ext uri="{FF2B5EF4-FFF2-40B4-BE49-F238E27FC236}">
                <a16:creationId xmlns:a16="http://schemas.microsoft.com/office/drawing/2014/main" id="{287EC6F0-CDA4-4A52-AEF0-5DCAEAEFFD56}"/>
              </a:ext>
            </a:extLst>
          </p:cNvPr>
          <p:cNvSpPr>
            <a:spLocks xmlns:a="http://schemas.openxmlformats.org/drawingml/2006/main" noGrp="1"/>
          </p:cNvSpPr>
          <p:nvPr/>
        </p:nvSpPr>
        <p:spPr>
          <a:xfrm xmlns:a="http://schemas.openxmlformats.org/drawingml/2006/main">
            <a:off x="6496812" y="24048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current batch</a:t>
            </a:r>
            <a:endParaRPr sz="1500"/>
          </a:p>
        </p:txBody>
      </p:sp>
      <p:sp>
        <p:nvSpPr>
          <p:cNvPr id="13" name="Shape 11">
            <a:extLst xmlns:a="http://schemas.openxmlformats.org/drawingml/2006/main">
              <a:ext uri="{FF2B5EF4-FFF2-40B4-BE49-F238E27FC236}">
                <a16:creationId xmlns:a16="http://schemas.microsoft.com/office/drawing/2014/main" id="{C1E53955-5D10-4DB5-B8C5-374A77BECE3D}"/>
              </a:ext>
            </a:extLst>
          </p:cNvPr>
          <p:cNvSpPr>
            <a:spLocks xmlns:a="http://schemas.openxmlformats.org/drawingml/2006/main" noGrp="1"/>
          </p:cNvSpPr>
          <p:nvPr/>
        </p:nvSpPr>
        <p:spPr>
          <a:xfrm xmlns:a="http://schemas.openxmlformats.org/drawingml/2006/main">
            <a:off x="9013698" y="1691640"/>
            <a:ext cx="2535174" cy="1097280"/>
          </a:xfrm>
          <a:prstGeom xmlns:a="http://schemas.openxmlformats.org/drawingml/2006/main" prst="roundRect">
            <a:avLst>
              <a:gd name="adj" fmla="val 75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B96604E2-3D56-493A-AA5B-B26148367164}"/>
              </a:ext>
            </a:extLst>
          </p:cNvPr>
          <p:cNvSpPr>
            <a:spLocks xmlns:a="http://schemas.openxmlformats.org/drawingml/2006/main" noGrp="1"/>
          </p:cNvSpPr>
          <p:nvPr/>
        </p:nvSpPr>
        <p:spPr>
          <a:xfrm xmlns:a="http://schemas.openxmlformats.org/drawingml/2006/main">
            <a:off x="9288018" y="18013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025" b="1">
                <a:solidFill>
                  <a:srgbClr val="2E6B37"/>
                </a:solidFill>
              </a:defRPr>
            </a:pPr>
            <a:r>
              <a:rPr sz="2025" b="1">
                <a:solidFill>
                  <a:srgbClr val="2E6B37"/>
                </a:solidFill>
                <a:latin typeface="Arial"/>
                <a:ea typeface="Arial"/>
                <a:cs typeface="Arial"/>
              </a:rPr>
              <a:t>LEDGER</a:t>
            </a:r>
            <a:endParaRPr sz="4000"/>
          </a:p>
        </p:txBody>
      </p:sp>
      <p:sp>
        <p:nvSpPr>
          <p:cNvPr id="15" name="Text 13">
            <a:extLst xmlns:a="http://schemas.openxmlformats.org/drawingml/2006/main">
              <a:ext uri="{FF2B5EF4-FFF2-40B4-BE49-F238E27FC236}">
                <a16:creationId xmlns:a16="http://schemas.microsoft.com/office/drawing/2014/main" id="{B76F57A8-8097-4389-ADC8-A8B92BB3B319}"/>
              </a:ext>
            </a:extLst>
          </p:cNvPr>
          <p:cNvSpPr>
            <a:spLocks xmlns:a="http://schemas.openxmlformats.org/drawingml/2006/main" noGrp="1"/>
          </p:cNvSpPr>
          <p:nvPr/>
        </p:nvSpPr>
        <p:spPr>
          <a:xfrm xmlns:a="http://schemas.openxmlformats.org/drawingml/2006/main">
            <a:off x="9288018" y="24048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closed result</a:t>
            </a:r>
            <a:endParaRPr sz="1500"/>
          </a:p>
        </p:txBody>
      </p:sp>
      <p:sp>
        <p:nvSpPr>
          <p:cNvPr id="16" name="Shape 14">
            <a:extLst xmlns:a="http://schemas.openxmlformats.org/drawingml/2006/main">
              <a:ext uri="{FF2B5EF4-FFF2-40B4-BE49-F238E27FC236}">
                <a16:creationId xmlns:a16="http://schemas.microsoft.com/office/drawing/2014/main" id="{F598247A-E0BB-4B5B-A0A7-E9DE9B591DED}"/>
              </a:ext>
            </a:extLst>
          </p:cNvPr>
          <p:cNvSpPr>
            <a:spLocks xmlns:a="http://schemas.openxmlformats.org/drawingml/2006/main" noGrp="1"/>
          </p:cNvSpPr>
          <p:nvPr/>
        </p:nvSpPr>
        <p:spPr>
          <a:xfrm xmlns:a="http://schemas.openxmlformats.org/drawingml/2006/main">
            <a:off x="640080" y="3063240"/>
            <a:ext cx="2535174" cy="1097280"/>
          </a:xfrm>
          <a:prstGeom xmlns:a="http://schemas.openxmlformats.org/drawingml/2006/main" prst="roundRect">
            <a:avLst>
              <a:gd name="adj" fmla="val 7500"/>
            </a:avLst>
          </a:prstGeom>
          <a:solidFill xmlns:a="http://schemas.openxmlformats.org/drawingml/2006/main">
            <a:srgbClr val="E8F2E9"/>
          </a:solidFill>
        </p:spPr>
      </p:sp>
      <p:sp>
        <p:nvSpPr>
          <p:cNvPr id="17" name="Text 15">
            <a:extLst xmlns:a="http://schemas.openxmlformats.org/drawingml/2006/main">
              <a:ext uri="{FF2B5EF4-FFF2-40B4-BE49-F238E27FC236}">
                <a16:creationId xmlns:a16="http://schemas.microsoft.com/office/drawing/2014/main" id="{CB009AA2-7776-4841-B866-2971AB5E0DE5}"/>
              </a:ext>
            </a:extLst>
          </p:cNvPr>
          <p:cNvSpPr>
            <a:spLocks xmlns:a="http://schemas.openxmlformats.org/drawingml/2006/main" noGrp="1"/>
          </p:cNvSpPr>
          <p:nvPr/>
        </p:nvSpPr>
        <p:spPr>
          <a:xfrm xmlns:a="http://schemas.openxmlformats.org/drawingml/2006/main">
            <a:off x="914400" y="31729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025" b="1">
                <a:solidFill>
                  <a:srgbClr val="2E6B37"/>
                </a:solidFill>
              </a:defRPr>
            </a:pPr>
            <a:r>
              <a:rPr sz="2025" b="1">
                <a:solidFill>
                  <a:srgbClr val="2E6B37"/>
                </a:solidFill>
                <a:latin typeface="Arial"/>
                <a:ea typeface="Arial"/>
                <a:cs typeface="Arial"/>
              </a:rPr>
              <a:t>EVIDENCE</a:t>
            </a:r>
            <a:endParaRPr sz="4000"/>
          </a:p>
        </p:txBody>
      </p:sp>
      <p:sp>
        <p:nvSpPr>
          <p:cNvPr id="18" name="Text 16">
            <a:extLst xmlns:a="http://schemas.openxmlformats.org/drawingml/2006/main">
              <a:ext uri="{FF2B5EF4-FFF2-40B4-BE49-F238E27FC236}">
                <a16:creationId xmlns:a16="http://schemas.microsoft.com/office/drawing/2014/main" id="{4B996615-0050-4F92-A2E1-AF26BC4B198F}"/>
              </a:ext>
            </a:extLst>
          </p:cNvPr>
          <p:cNvSpPr>
            <a:spLocks xmlns:a="http://schemas.openxmlformats.org/drawingml/2006/main" noGrp="1"/>
          </p:cNvSpPr>
          <p:nvPr/>
        </p:nvSpPr>
        <p:spPr>
          <a:xfrm xmlns:a="http://schemas.openxmlformats.org/drawingml/2006/main">
            <a:off x="914400" y="37764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proof attached</a:t>
            </a:r>
            <a:endParaRPr sz="1500"/>
          </a:p>
        </p:txBody>
      </p:sp>
      <p:sp>
        <p:nvSpPr>
          <p:cNvPr id="19" name="Shape 17">
            <a:extLst xmlns:a="http://schemas.openxmlformats.org/drawingml/2006/main">
              <a:ext uri="{FF2B5EF4-FFF2-40B4-BE49-F238E27FC236}">
                <a16:creationId xmlns:a16="http://schemas.microsoft.com/office/drawing/2014/main" id="{C78AA461-6CA9-488E-B390-748AC3F310B4}"/>
              </a:ext>
            </a:extLst>
          </p:cNvPr>
          <p:cNvSpPr>
            <a:spLocks xmlns:a="http://schemas.openxmlformats.org/drawingml/2006/main" noGrp="1"/>
          </p:cNvSpPr>
          <p:nvPr/>
        </p:nvSpPr>
        <p:spPr>
          <a:xfrm xmlns:a="http://schemas.openxmlformats.org/drawingml/2006/main">
            <a:off x="3431286" y="3063240"/>
            <a:ext cx="2535174" cy="1097280"/>
          </a:xfrm>
          <a:prstGeom xmlns:a="http://schemas.openxmlformats.org/drawingml/2006/main" prst="roundRect">
            <a:avLst>
              <a:gd name="adj" fmla="val 7500"/>
            </a:avLst>
          </a:prstGeom>
          <a:solidFill xmlns:a="http://schemas.openxmlformats.org/drawingml/2006/main">
            <a:srgbClr val="FBF2DC"/>
          </a:solidFill>
        </p:spPr>
      </p:sp>
      <p:sp>
        <p:nvSpPr>
          <p:cNvPr id="20" name="Text 18">
            <a:extLst xmlns:a="http://schemas.openxmlformats.org/drawingml/2006/main">
              <a:ext uri="{FF2B5EF4-FFF2-40B4-BE49-F238E27FC236}">
                <a16:creationId xmlns:a16="http://schemas.microsoft.com/office/drawing/2014/main" id="{A2C75CA3-7299-465C-A826-903B619EB426}"/>
              </a:ext>
            </a:extLst>
          </p:cNvPr>
          <p:cNvSpPr>
            <a:spLocks xmlns:a="http://schemas.openxmlformats.org/drawingml/2006/main" noGrp="1"/>
          </p:cNvSpPr>
          <p:nvPr/>
        </p:nvSpPr>
        <p:spPr>
          <a:xfrm xmlns:a="http://schemas.openxmlformats.org/drawingml/2006/main">
            <a:off x="3705606" y="31729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025" b="1">
                <a:solidFill>
                  <a:srgbClr val="2E6B37"/>
                </a:solidFill>
              </a:defRPr>
            </a:pPr>
            <a:r>
              <a:rPr sz="2025" b="1">
                <a:solidFill>
                  <a:srgbClr val="2E6B37"/>
                </a:solidFill>
                <a:latin typeface="Arial"/>
                <a:ea typeface="Arial"/>
                <a:cs typeface="Arial"/>
              </a:rPr>
              <a:t>ONE</a:t>
            </a:r>
            <a:endParaRPr sz="4000"/>
          </a:p>
        </p:txBody>
      </p:sp>
      <p:sp>
        <p:nvSpPr>
          <p:cNvPr id="21" name="Text 19">
            <a:extLst xmlns:a="http://schemas.openxmlformats.org/drawingml/2006/main">
              <a:ext uri="{FF2B5EF4-FFF2-40B4-BE49-F238E27FC236}">
                <a16:creationId xmlns:a16="http://schemas.microsoft.com/office/drawing/2014/main" id="{4221457E-E145-4E32-85D6-7DB33A2CF1C4}"/>
              </a:ext>
            </a:extLst>
          </p:cNvPr>
          <p:cNvSpPr>
            <a:spLocks xmlns:a="http://schemas.openxmlformats.org/drawingml/2006/main" noGrp="1"/>
          </p:cNvSpPr>
          <p:nvPr/>
        </p:nvSpPr>
        <p:spPr>
          <a:xfrm xmlns:a="http://schemas.openxmlformats.org/drawingml/2006/main">
            <a:off x="3705606" y="37764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task at a time</a:t>
            </a:r>
            <a:endParaRPr sz="1500"/>
          </a:p>
        </p:txBody>
      </p:sp>
      <p:sp>
        <p:nvSpPr>
          <p:cNvPr id="22" name="Shape 20">
            <a:extLst xmlns:a="http://schemas.openxmlformats.org/drawingml/2006/main">
              <a:ext uri="{FF2B5EF4-FFF2-40B4-BE49-F238E27FC236}">
                <a16:creationId xmlns:a16="http://schemas.microsoft.com/office/drawing/2014/main" id="{785DBE32-C012-4212-AC11-6EA29C7EBC62}"/>
              </a:ext>
            </a:extLst>
          </p:cNvPr>
          <p:cNvSpPr>
            <a:spLocks xmlns:a="http://schemas.openxmlformats.org/drawingml/2006/main" noGrp="1"/>
          </p:cNvSpPr>
          <p:nvPr/>
        </p:nvSpPr>
        <p:spPr>
          <a:xfrm xmlns:a="http://schemas.openxmlformats.org/drawingml/2006/main">
            <a:off x="6222492" y="3063240"/>
            <a:ext cx="2535174" cy="1097280"/>
          </a:xfrm>
          <a:prstGeom xmlns:a="http://schemas.openxmlformats.org/drawingml/2006/main" prst="roundRect">
            <a:avLst>
              <a:gd name="adj" fmla="val 7500"/>
            </a:avLst>
          </a:prstGeom>
          <a:solidFill xmlns:a="http://schemas.openxmlformats.org/drawingml/2006/main">
            <a:srgbClr val="DDE9ED"/>
          </a:solidFill>
        </p:spPr>
      </p:sp>
      <p:sp>
        <p:nvSpPr>
          <p:cNvPr id="23" name="Text 21">
            <a:extLst xmlns:a="http://schemas.openxmlformats.org/drawingml/2006/main">
              <a:ext uri="{FF2B5EF4-FFF2-40B4-BE49-F238E27FC236}">
                <a16:creationId xmlns:a16="http://schemas.microsoft.com/office/drawing/2014/main" id="{A0FCB53D-49FA-4832-89BA-D3787D3FDA4C}"/>
              </a:ext>
            </a:extLst>
          </p:cNvPr>
          <p:cNvSpPr>
            <a:spLocks xmlns:a="http://schemas.openxmlformats.org/drawingml/2006/main" noGrp="1"/>
          </p:cNvSpPr>
          <p:nvPr/>
        </p:nvSpPr>
        <p:spPr>
          <a:xfrm xmlns:a="http://schemas.openxmlformats.org/drawingml/2006/main">
            <a:off x="6496812" y="31729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025" b="1">
                <a:solidFill>
                  <a:srgbClr val="2E6B37"/>
                </a:solidFill>
              </a:defRPr>
            </a:pPr>
            <a:r>
              <a:rPr sz="2025" b="1">
                <a:solidFill>
                  <a:srgbClr val="2E6B37"/>
                </a:solidFill>
                <a:latin typeface="Arial"/>
                <a:ea typeface="Arial"/>
                <a:cs typeface="Arial"/>
              </a:rPr>
              <a:t>≤25</a:t>
            </a:r>
            <a:endParaRPr sz="4000"/>
          </a:p>
        </p:txBody>
      </p:sp>
      <p:sp>
        <p:nvSpPr>
          <p:cNvPr id="24" name="Text 22">
            <a:extLst xmlns:a="http://schemas.openxmlformats.org/drawingml/2006/main">
              <a:ext uri="{FF2B5EF4-FFF2-40B4-BE49-F238E27FC236}">
                <a16:creationId xmlns:a16="http://schemas.microsoft.com/office/drawing/2014/main" id="{ED952442-0B0B-4549-A029-3E2584783DFA}"/>
              </a:ext>
            </a:extLst>
          </p:cNvPr>
          <p:cNvSpPr>
            <a:spLocks xmlns:a="http://schemas.openxmlformats.org/drawingml/2006/main" noGrp="1"/>
          </p:cNvSpPr>
          <p:nvPr/>
        </p:nvSpPr>
        <p:spPr>
          <a:xfrm xmlns:a="http://schemas.openxmlformats.org/drawingml/2006/main">
            <a:off x="6496812" y="37764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per batch</a:t>
            </a:r>
            <a:endParaRPr sz="1500"/>
          </a:p>
        </p:txBody>
      </p:sp>
      <p:sp>
        <p:nvSpPr>
          <p:cNvPr id="25" name="Shape 23">
            <a:extLst xmlns:a="http://schemas.openxmlformats.org/drawingml/2006/main">
              <a:ext uri="{FF2B5EF4-FFF2-40B4-BE49-F238E27FC236}">
                <a16:creationId xmlns:a16="http://schemas.microsoft.com/office/drawing/2014/main" id="{C406AA83-9746-42B0-A8CB-3FED61F5371D}"/>
              </a:ext>
            </a:extLst>
          </p:cNvPr>
          <p:cNvSpPr>
            <a:spLocks xmlns:a="http://schemas.openxmlformats.org/drawingml/2006/main" noGrp="1"/>
          </p:cNvSpPr>
          <p:nvPr/>
        </p:nvSpPr>
        <p:spPr>
          <a:xfrm xmlns:a="http://schemas.openxmlformats.org/drawingml/2006/main">
            <a:off x="9013698" y="3063240"/>
            <a:ext cx="2535174" cy="1097280"/>
          </a:xfrm>
          <a:prstGeom xmlns:a="http://schemas.openxmlformats.org/drawingml/2006/main" prst="roundRect">
            <a:avLst>
              <a:gd name="adj" fmla="val 7500"/>
            </a:avLst>
          </a:prstGeom>
          <a:solidFill xmlns:a="http://schemas.openxmlformats.org/drawingml/2006/main">
            <a:srgbClr val="F2D9C9"/>
          </a:solidFill>
        </p:spPr>
      </p:sp>
      <p:sp>
        <p:nvSpPr>
          <p:cNvPr id="26" name="Text 24">
            <a:extLst xmlns:a="http://schemas.openxmlformats.org/drawingml/2006/main">
              <a:ext uri="{FF2B5EF4-FFF2-40B4-BE49-F238E27FC236}">
                <a16:creationId xmlns:a16="http://schemas.microsoft.com/office/drawing/2014/main" id="{5A3657C5-B7D2-48B2-9236-A3C4006482CC}"/>
              </a:ext>
            </a:extLst>
          </p:cNvPr>
          <p:cNvSpPr>
            <a:spLocks xmlns:a="http://schemas.openxmlformats.org/drawingml/2006/main" noGrp="1"/>
          </p:cNvSpPr>
          <p:nvPr/>
        </p:nvSpPr>
        <p:spPr>
          <a:xfrm xmlns:a="http://schemas.openxmlformats.org/drawingml/2006/main">
            <a:off x="9288018" y="3172968"/>
            <a:ext cx="198653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025" b="1">
                <a:solidFill>
                  <a:srgbClr val="2E6B37"/>
                </a:solidFill>
              </a:defRPr>
            </a:pPr>
            <a:r>
              <a:rPr sz="2025" b="1">
                <a:solidFill>
                  <a:srgbClr val="2E6B37"/>
                </a:solidFill>
                <a:latin typeface="Arial"/>
                <a:ea typeface="Arial"/>
                <a:cs typeface="Arial"/>
              </a:rPr>
              <a:t>PROOF</a:t>
            </a:r>
            <a:endParaRPr sz="4000"/>
          </a:p>
        </p:txBody>
      </p:sp>
      <p:sp>
        <p:nvSpPr>
          <p:cNvPr id="27" name="Text 25">
            <a:extLst xmlns:a="http://schemas.openxmlformats.org/drawingml/2006/main">
              <a:ext uri="{FF2B5EF4-FFF2-40B4-BE49-F238E27FC236}">
                <a16:creationId xmlns:a16="http://schemas.microsoft.com/office/drawing/2014/main" id="{47B882B8-0F6E-4BF3-B4CD-E20648CB4A0A}"/>
              </a:ext>
            </a:extLst>
          </p:cNvPr>
          <p:cNvSpPr>
            <a:spLocks xmlns:a="http://schemas.openxmlformats.org/drawingml/2006/main" noGrp="1"/>
          </p:cNvSpPr>
          <p:nvPr/>
        </p:nvSpPr>
        <p:spPr>
          <a:xfrm xmlns:a="http://schemas.openxmlformats.org/drawingml/2006/main">
            <a:off x="9288018" y="3776472"/>
            <a:ext cx="198653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172E22"/>
                </a:solidFill>
                <a:latin typeface="Arial"/>
                <a:ea typeface="Arial"/>
                <a:cs typeface="Arial"/>
              </a:rPr>
              <a:t>or not done</a:t>
            </a:r>
            <a:endParaRPr sz="1500"/>
          </a:p>
        </p:txBody>
      </p:sp>
      <p:sp>
        <p:nvSpPr>
          <p:cNvPr id="28" name="Text 26">
            <a:extLst xmlns:a="http://schemas.openxmlformats.org/drawingml/2006/main">
              <a:ext uri="{FF2B5EF4-FFF2-40B4-BE49-F238E27FC236}">
                <a16:creationId xmlns:a16="http://schemas.microsoft.com/office/drawing/2014/main" id="{B7DD17F3-20CE-43DD-AA21-4EB7FB234061}"/>
              </a:ext>
            </a:extLst>
          </p:cNvPr>
          <p:cNvSpPr>
            <a:spLocks xmlns:a="http://schemas.openxmlformats.org/drawingml/2006/main" noGrp="1"/>
          </p:cNvSpPr>
          <p:nvPr/>
        </p:nvSpPr>
        <p:spPr>
          <a:xfrm xmlns:a="http://schemas.openxmlformats.org/drawingml/2006/main">
            <a:off x="640080" y="4343400"/>
            <a:ext cx="10908792" cy="3200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defRPr sz="975">
                <a:solidFill>
                  <a:srgbClr val="5B6C60"/>
                </a:solidFill>
              </a:defRPr>
            </a:pPr>
            <a:r>
              <a:rPr sz="975">
                <a:solidFill>
                  <a:srgbClr val="5B6C60"/>
                </a:solidFill>
                <a:latin typeface="Arial"/>
                <a:ea typeface="Arial"/>
                <a:cs typeface="Arial"/>
              </a:rPr>
              <a:t>Separate state per worker. Shared facts stay read-only.</a:t>
            </a:r>
            <a:endParaRPr sz="1200"/>
          </a:p>
        </p:txBody>
      </p:sp>
      <p:sp>
        <p:nvSpPr>
          <p:cNvPr id="29" name="Shape 27">
            <a:extLst xmlns:a="http://schemas.openxmlformats.org/drawingml/2006/main">
              <a:ext uri="{FF2B5EF4-FFF2-40B4-BE49-F238E27FC236}">
                <a16:creationId xmlns:a16="http://schemas.microsoft.com/office/drawing/2014/main" id="{63192181-4DBF-4B4A-82FF-A4A8759DF934}"/>
              </a:ext>
            </a:extLst>
          </p:cNvPr>
          <p:cNvSpPr>
            <a:spLocks xmlns:a="http://schemas.openxmlformats.org/drawingml/2006/main" noGrp="1"/>
          </p:cNvSpPr>
          <p:nvPr/>
        </p:nvSpPr>
        <p:spPr>
          <a:xfrm xmlns:a="http://schemas.openxmlformats.org/drawingml/2006/main">
            <a:off x="640080" y="4846320"/>
            <a:ext cx="10908792" cy="1280160"/>
          </a:xfrm>
          <a:prstGeom xmlns:a="http://schemas.openxmlformats.org/drawingml/2006/main" prst="roundRect">
            <a:avLst>
              <a:gd name="adj" fmla="val 6429"/>
            </a:avLst>
          </a:prstGeom>
          <a:solidFill xmlns:a="http://schemas.openxmlformats.org/drawingml/2006/main">
            <a:srgbClr val="0D2B1E"/>
          </a:solidFill>
        </p:spPr>
      </p:sp>
      <p:sp>
        <p:nvSpPr>
          <p:cNvPr id="30" name="Text 28">
            <a:extLst xmlns:a="http://schemas.openxmlformats.org/drawingml/2006/main">
              <a:ext uri="{FF2B5EF4-FFF2-40B4-BE49-F238E27FC236}">
                <a16:creationId xmlns:a16="http://schemas.microsoft.com/office/drawing/2014/main" id="{C2DE2A83-63A8-489C-A9F2-867AB5AD079A}"/>
              </a:ext>
            </a:extLst>
          </p:cNvPr>
          <p:cNvSpPr>
            <a:spLocks xmlns:a="http://schemas.openxmlformats.org/drawingml/2006/main" noGrp="1"/>
          </p:cNvSpPr>
          <p:nvPr/>
        </p:nvSpPr>
        <p:spPr>
          <a:xfrm xmlns:a="http://schemas.openxmlformats.org/drawingml/2006/main">
            <a:off x="1051560" y="5029200"/>
            <a:ext cx="10085832"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600" b="1">
                <a:solidFill>
                  <a:srgbClr val="FFFFFF"/>
                </a:solidFill>
                <a:latin typeface="Arial"/>
                <a:ea typeface="Arial"/>
                <a:cs typeface="Arial"/>
              </a:rPr>
              <a:t>These files make autonomy resumable.</a:t>
            </a:r>
            <a:endParaRPr sz="2600"/>
          </a:p>
        </p:txBody>
      </p:sp>
      <p:sp>
        <p:nvSpPr>
          <p:cNvPr id="31" name="Text 29">
            <a:extLst xmlns:a="http://schemas.openxmlformats.org/drawingml/2006/main">
              <a:ext uri="{FF2B5EF4-FFF2-40B4-BE49-F238E27FC236}">
                <a16:creationId xmlns:a16="http://schemas.microsoft.com/office/drawing/2014/main" id="{A9176046-C561-4D70-9473-73CAD4FAB8EF}"/>
              </a:ext>
            </a:extLst>
          </p:cNvPr>
          <p:cNvSpPr>
            <a:spLocks xmlns:a="http://schemas.openxmlformats.org/drawingml/2006/main" noGrp="1"/>
          </p:cNvSpPr>
          <p:nvPr/>
        </p:nvSpPr>
        <p:spPr>
          <a:xfrm xmlns:a="http://schemas.openxmlformats.org/drawingml/2006/main">
            <a:off x="1051560" y="5486400"/>
            <a:ext cx="10085832"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a:solidFill>
                  <a:srgbClr val="F0C05A"/>
                </a:solidFill>
                <a:latin typeface="Arial"/>
                <a:ea typeface="Arial"/>
                <a:cs typeface="Arial"/>
              </a:rPr>
              <a:t>One worker, one live task. A supervisor reports drift; it does not silently rewrite.</a:t>
            </a:r>
            <a:endParaRPr sz="1600"/>
          </a:p>
        </p:txBody>
      </p:sp>
      <p:sp>
        <p:nvSpPr>
          <p:cNvPr id="32" name="Text 30">
            <a:extLst xmlns:a="http://schemas.openxmlformats.org/drawingml/2006/main">
              <a:ext uri="{FF2B5EF4-FFF2-40B4-BE49-F238E27FC236}">
                <a16:creationId xmlns:a16="http://schemas.microsoft.com/office/drawing/2014/main" id="{F00BE298-8ECF-404D-9254-E67586EE99C0}"/>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33" name="Text 31">
            <a:extLst xmlns:a="http://schemas.openxmlformats.org/drawingml/2006/main">
              <a:ext uri="{FF2B5EF4-FFF2-40B4-BE49-F238E27FC236}">
                <a16:creationId xmlns:a16="http://schemas.microsoft.com/office/drawing/2014/main" id="{D2722E94-E676-42C8-8709-1928B34BC7EC}"/>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13</a:t>
            </a:r>
            <a:endParaRPr sz="900"/>
          </a:p>
        </p:txBody>
      </p:sp>
    </p:spTree>
    <p:extLst>
      <p:ext uri="{BB962C8B-B14F-4D97-AF65-F5344CB8AC3E}">
        <p14:creationId xmlns:p14="http://schemas.microsoft.com/office/powerpoint/2010/main" val="57964571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9C977A4-1606-464A-A02C-C0D7BD5E1F04}"/>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THE SUIT HAS HARD STOPS</a:t>
            </a:r>
            <a:endParaRPr sz="1050"/>
          </a:p>
        </p:txBody>
      </p:sp>
      <p:sp>
        <p:nvSpPr>
          <p:cNvPr id="3" name="Text 1">
            <a:extLst xmlns:a="http://schemas.openxmlformats.org/drawingml/2006/main">
              <a:ext uri="{FF2B5EF4-FFF2-40B4-BE49-F238E27FC236}">
                <a16:creationId xmlns:a16="http://schemas.microsoft.com/office/drawing/2014/main" id="{38F812A7-F9CE-400C-ABE6-F82B665E398C}"/>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Evidence, locked facts and Gate 0 prevent drift.</a:t>
            </a:r>
            <a:endParaRPr sz="3600"/>
          </a:p>
        </p:txBody>
      </p:sp>
      <p:sp>
        <p:nvSpPr>
          <p:cNvPr id="4" name="Shape 2">
            <a:extLst xmlns:a="http://schemas.openxmlformats.org/drawingml/2006/main">
              <a:ext uri="{FF2B5EF4-FFF2-40B4-BE49-F238E27FC236}">
                <a16:creationId xmlns:a16="http://schemas.microsoft.com/office/drawing/2014/main" id="{4966F992-5F2E-4686-B956-4E86A0180827}"/>
              </a:ext>
            </a:extLst>
          </p:cNvPr>
          <p:cNvSpPr>
            <a:spLocks xmlns:a="http://schemas.openxmlformats.org/drawingml/2006/main" noGrp="1"/>
          </p:cNvSpPr>
          <p:nvPr/>
        </p:nvSpPr>
        <p:spPr>
          <a:xfrm xmlns:a="http://schemas.openxmlformats.org/drawingml/2006/main">
            <a:off x="640080" y="1783080"/>
            <a:ext cx="10908792" cy="914400"/>
          </a:xfrm>
          <a:prstGeom xmlns:a="http://schemas.openxmlformats.org/drawingml/2006/main" prst="roundRect">
            <a:avLst>
              <a:gd name="adj" fmla="val 9000"/>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CADD6B15-E596-4028-8D46-989509586292}"/>
              </a:ext>
            </a:extLst>
          </p:cNvPr>
          <p:cNvSpPr>
            <a:spLocks xmlns:a="http://schemas.openxmlformats.org/drawingml/2006/main" noGrp="1"/>
          </p:cNvSpPr>
          <p:nvPr/>
        </p:nvSpPr>
        <p:spPr>
          <a:xfrm xmlns:a="http://schemas.openxmlformats.org/drawingml/2006/main">
            <a:off x="960120" y="1965960"/>
            <a:ext cx="548640" cy="548640"/>
          </a:xfrm>
          <a:prstGeom xmlns:a="http://schemas.openxmlformats.org/drawingml/2006/main" prst="ellipse">
            <a:avLst/>
          </a:prstGeom>
          <a:solidFill xmlns:a="http://schemas.openxmlformats.org/drawingml/2006/main">
            <a:srgbClr val="2E6B37"/>
          </a:solidFill>
        </p:spPr>
      </p:sp>
      <p:pic>
        <p:nvPicPr>
          <p:cNvPr id="30" name="Image 0"/>
          <p:cNvPicPr>
            <a:picLocks xmlns:a="http://schemas.openxmlformats.org/drawingml/2006/main" noChangeAspect="1"/>
          </p:cNvPicPr>
          <p:nvPr/>
        </p:nvPicPr>
        <p:blipFill>
          <a:blip xmlns:r="http://schemas.openxmlformats.org/officeDocument/2006/relationships" xmlns:a="http://schemas.openxmlformats.org/drawingml/2006/main" r:embed="Rdd04cd1ee50f4053"/>
          <a:stretch xmlns:a="http://schemas.openxmlformats.org/drawingml/2006/main">
            <a:fillRect l="0" t="0" r="0" b="0"/>
          </a:stretch>
        </p:blipFill>
        <p:spPr>
          <a:xfrm xmlns:a="http://schemas.openxmlformats.org/drawingml/2006/main">
            <a:off x="1102766" y="2108606"/>
            <a:ext cx="263347" cy="263347"/>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FA0681E-D024-44DF-856F-50B9A9845D6F}"/>
              </a:ext>
            </a:extLst>
          </p:cNvPr>
          <p:cNvSpPr>
            <a:spLocks xmlns:a="http://schemas.openxmlformats.org/drawingml/2006/main" noGrp="1"/>
          </p:cNvSpPr>
          <p:nvPr/>
        </p:nvSpPr>
        <p:spPr>
          <a:xfrm xmlns:a="http://schemas.openxmlformats.org/drawingml/2006/main">
            <a:off x="1737360" y="1783080"/>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Evidence proves done</a:t>
            </a:r>
            <a:endParaRPr sz="1600"/>
          </a:p>
        </p:txBody>
      </p:sp>
      <p:sp>
        <p:nvSpPr>
          <p:cNvPr id="8" name="Text 5">
            <a:extLst xmlns:a="http://schemas.openxmlformats.org/drawingml/2006/main">
              <a:ext uri="{FF2B5EF4-FFF2-40B4-BE49-F238E27FC236}">
                <a16:creationId xmlns:a16="http://schemas.microsoft.com/office/drawing/2014/main" id="{A40C12B3-C221-4E6E-9D2C-052A69A8F457}"/>
              </a:ext>
            </a:extLst>
          </p:cNvPr>
          <p:cNvSpPr>
            <a:spLocks xmlns:a="http://schemas.openxmlformats.org/drawingml/2006/main" noGrp="1"/>
          </p:cNvSpPr>
          <p:nvPr/>
        </p:nvSpPr>
        <p:spPr>
          <a:xfrm xmlns:a="http://schemas.openxmlformats.org/drawingml/2006/main">
            <a:off x="6583680" y="1783080"/>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Before, after and undo. A saved setting is not proof.</a:t>
            </a:r>
            <a:endParaRPr sz="1300"/>
          </a:p>
        </p:txBody>
      </p:sp>
      <p:sp>
        <p:nvSpPr>
          <p:cNvPr id="9" name="Shape 6">
            <a:extLst xmlns:a="http://schemas.openxmlformats.org/drawingml/2006/main">
              <a:ext uri="{FF2B5EF4-FFF2-40B4-BE49-F238E27FC236}">
                <a16:creationId xmlns:a16="http://schemas.microsoft.com/office/drawing/2014/main" id="{CCE98CC0-339B-480E-8069-B00195302FC2}"/>
              </a:ext>
            </a:extLst>
          </p:cNvPr>
          <p:cNvSpPr>
            <a:spLocks xmlns:a="http://schemas.openxmlformats.org/drawingml/2006/main" noGrp="1"/>
          </p:cNvSpPr>
          <p:nvPr/>
        </p:nvSpPr>
        <p:spPr>
          <a:xfrm xmlns:a="http://schemas.openxmlformats.org/drawingml/2006/main">
            <a:off x="640080" y="2862072"/>
            <a:ext cx="10908792" cy="914400"/>
          </a:xfrm>
          <a:prstGeom xmlns:a="http://schemas.openxmlformats.org/drawingml/2006/main" prst="roundRect">
            <a:avLst>
              <a:gd name="adj" fmla="val 9000"/>
            </a:avLst>
          </a:prstGeom>
          <a:solidFill xmlns:a="http://schemas.openxmlformats.org/drawingml/2006/main">
            <a:srgbClr val="FBF2DC"/>
          </a:solidFill>
        </p:spPr>
      </p:sp>
      <p:sp>
        <p:nvSpPr>
          <p:cNvPr id="10" name="Shape 7">
            <a:extLst xmlns:a="http://schemas.openxmlformats.org/drawingml/2006/main">
              <a:ext uri="{FF2B5EF4-FFF2-40B4-BE49-F238E27FC236}">
                <a16:creationId xmlns:a16="http://schemas.microsoft.com/office/drawing/2014/main" id="{49ECB3FD-2A0D-413E-B58A-9B44B14B732E}"/>
              </a:ext>
            </a:extLst>
          </p:cNvPr>
          <p:cNvSpPr>
            <a:spLocks xmlns:a="http://schemas.openxmlformats.org/drawingml/2006/main" noGrp="1"/>
          </p:cNvSpPr>
          <p:nvPr/>
        </p:nvSpPr>
        <p:spPr>
          <a:xfrm xmlns:a="http://schemas.openxmlformats.org/drawingml/2006/main">
            <a:off x="960120" y="3044952"/>
            <a:ext cx="548640" cy="548640"/>
          </a:xfrm>
          <a:prstGeom xmlns:a="http://schemas.openxmlformats.org/drawingml/2006/main" prst="ellipse">
            <a:avLst/>
          </a:prstGeom>
          <a:solidFill xmlns:a="http://schemas.openxmlformats.org/drawingml/2006/main">
            <a:srgbClr val="2E6B37"/>
          </a:solidFill>
        </p:spPr>
      </p:sp>
      <p:pic>
        <p:nvPicPr>
          <p:cNvPr id="35" name="Image 1"/>
          <p:cNvPicPr>
            <a:picLocks xmlns:a="http://schemas.openxmlformats.org/drawingml/2006/main" noChangeAspect="1"/>
          </p:cNvPicPr>
          <p:nvPr/>
        </p:nvPicPr>
        <p:blipFill>
          <a:blip xmlns:r="http://schemas.openxmlformats.org/officeDocument/2006/relationships" xmlns:a="http://schemas.openxmlformats.org/drawingml/2006/main" r:embed="R63bb9cd80c614ae5"/>
          <a:stretch xmlns:a="http://schemas.openxmlformats.org/drawingml/2006/main">
            <a:fillRect l="0" t="0" r="0" b="0"/>
          </a:stretch>
        </p:blipFill>
        <p:spPr>
          <a:xfrm xmlns:a="http://schemas.openxmlformats.org/drawingml/2006/main">
            <a:off x="1102766" y="3187598"/>
            <a:ext cx="263347" cy="263347"/>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27463DCE-E429-4496-9E9F-04B01119B255}"/>
              </a:ext>
            </a:extLst>
          </p:cNvPr>
          <p:cNvSpPr>
            <a:spLocks xmlns:a="http://schemas.openxmlformats.org/drawingml/2006/main" noGrp="1"/>
          </p:cNvSpPr>
          <p:nvPr/>
        </p:nvSpPr>
        <p:spPr>
          <a:xfrm xmlns:a="http://schemas.openxmlformats.org/drawingml/2006/main">
            <a:off x="1737360" y="2862072"/>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Locked facts stop loops</a:t>
            </a:r>
            <a:endParaRPr sz="1600"/>
          </a:p>
        </p:txBody>
      </p:sp>
      <p:sp>
        <p:nvSpPr>
          <p:cNvPr id="13" name="Text 9">
            <a:extLst xmlns:a="http://schemas.openxmlformats.org/drawingml/2006/main">
              <a:ext uri="{FF2B5EF4-FFF2-40B4-BE49-F238E27FC236}">
                <a16:creationId xmlns:a16="http://schemas.microsoft.com/office/drawing/2014/main" id="{6E068D68-8DE8-4ADD-A6A7-377D6EEA0ECB}"/>
              </a:ext>
            </a:extLst>
          </p:cNvPr>
          <p:cNvSpPr>
            <a:spLocks xmlns:a="http://schemas.openxmlformats.org/drawingml/2006/main" noGrp="1"/>
          </p:cNvSpPr>
          <p:nvPr/>
        </p:nvSpPr>
        <p:spPr>
          <a:xfrm xmlns:a="http://schemas.openxmlformats.org/drawingml/2006/main">
            <a:off x="6583680" y="2862072"/>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One owned source. New evidence may reopen it; repetition may not.</a:t>
            </a:r>
            <a:endParaRPr sz="1300"/>
          </a:p>
        </p:txBody>
      </p:sp>
      <p:sp>
        <p:nvSpPr>
          <p:cNvPr id="14" name="Shape 10">
            <a:extLst xmlns:a="http://schemas.openxmlformats.org/drawingml/2006/main">
              <a:ext uri="{FF2B5EF4-FFF2-40B4-BE49-F238E27FC236}">
                <a16:creationId xmlns:a16="http://schemas.microsoft.com/office/drawing/2014/main" id="{20B82B74-3702-4756-A2C1-875D91E4C594}"/>
              </a:ext>
            </a:extLst>
          </p:cNvPr>
          <p:cNvSpPr>
            <a:spLocks xmlns:a="http://schemas.openxmlformats.org/drawingml/2006/main" noGrp="1"/>
          </p:cNvSpPr>
          <p:nvPr/>
        </p:nvSpPr>
        <p:spPr>
          <a:xfrm xmlns:a="http://schemas.openxmlformats.org/drawingml/2006/main">
            <a:off x="640080" y="3941064"/>
            <a:ext cx="10908792" cy="914400"/>
          </a:xfrm>
          <a:prstGeom xmlns:a="http://schemas.openxmlformats.org/drawingml/2006/main" prst="roundRect">
            <a:avLst>
              <a:gd name="adj" fmla="val 9000"/>
            </a:avLst>
          </a:prstGeom>
          <a:solidFill xmlns:a="http://schemas.openxmlformats.org/drawingml/2006/main">
            <a:srgbClr val="F2D9C9"/>
          </a:solidFill>
        </p:spPr>
      </p:sp>
      <p:sp>
        <p:nvSpPr>
          <p:cNvPr id="15" name="Shape 11">
            <a:extLst xmlns:a="http://schemas.openxmlformats.org/drawingml/2006/main">
              <a:ext uri="{FF2B5EF4-FFF2-40B4-BE49-F238E27FC236}">
                <a16:creationId xmlns:a16="http://schemas.microsoft.com/office/drawing/2014/main" id="{BB31E6A8-A5CA-437F-91CA-ECD5B08F0C96}"/>
              </a:ext>
            </a:extLst>
          </p:cNvPr>
          <p:cNvSpPr>
            <a:spLocks xmlns:a="http://schemas.openxmlformats.org/drawingml/2006/main" noGrp="1"/>
          </p:cNvSpPr>
          <p:nvPr/>
        </p:nvSpPr>
        <p:spPr>
          <a:xfrm xmlns:a="http://schemas.openxmlformats.org/drawingml/2006/main">
            <a:off x="960120" y="4123944"/>
            <a:ext cx="548640" cy="548640"/>
          </a:xfrm>
          <a:prstGeom xmlns:a="http://schemas.openxmlformats.org/drawingml/2006/main" prst="ellipse">
            <a:avLst/>
          </a:prstGeom>
          <a:solidFill xmlns:a="http://schemas.openxmlformats.org/drawingml/2006/main">
            <a:srgbClr val="2E6B37"/>
          </a:solidFill>
        </p:spPr>
      </p:sp>
      <p:pic>
        <p:nvPicPr>
          <p:cNvPr id="40" name="Image 2"/>
          <p:cNvPicPr>
            <a:picLocks xmlns:a="http://schemas.openxmlformats.org/drawingml/2006/main" noChangeAspect="1"/>
          </p:cNvPicPr>
          <p:nvPr/>
        </p:nvPicPr>
        <p:blipFill>
          <a:blip xmlns:r="http://schemas.openxmlformats.org/officeDocument/2006/relationships" xmlns:a="http://schemas.openxmlformats.org/drawingml/2006/main" r:embed="R19e4cfe49dc241d3"/>
          <a:stretch xmlns:a="http://schemas.openxmlformats.org/drawingml/2006/main">
            <a:fillRect l="0" t="0" r="0" b="0"/>
          </a:stretch>
        </p:blipFill>
        <p:spPr>
          <a:xfrm xmlns:a="http://schemas.openxmlformats.org/drawingml/2006/main">
            <a:off x="1102766" y="4266590"/>
            <a:ext cx="263347" cy="263347"/>
          </a:xfrm>
          <a:prstGeom xmlns:a="http://schemas.openxmlformats.org/drawingml/2006/main" prst="rect">
            <a:avLst/>
          </a:prstGeom>
        </p:spPr>
      </p:pic>
      <p:sp>
        <p:nvSpPr>
          <p:cNvPr id="17" name="Text 12">
            <a:extLst xmlns:a="http://schemas.openxmlformats.org/drawingml/2006/main">
              <a:ext uri="{FF2B5EF4-FFF2-40B4-BE49-F238E27FC236}">
                <a16:creationId xmlns:a16="http://schemas.microsoft.com/office/drawing/2014/main" id="{2AD76B5A-01AD-478F-ACEE-9DE8350DDE0E}"/>
              </a:ext>
            </a:extLst>
          </p:cNvPr>
          <p:cNvSpPr>
            <a:spLocks xmlns:a="http://schemas.openxmlformats.org/drawingml/2006/main" noGrp="1"/>
          </p:cNvSpPr>
          <p:nvPr/>
        </p:nvSpPr>
        <p:spPr>
          <a:xfrm xmlns:a="http://schemas.openxmlformats.org/drawingml/2006/main">
            <a:off x="1737360" y="3941064"/>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Gate 0 stops</a:t>
            </a:r>
            <a:endParaRPr sz="1600"/>
          </a:p>
        </p:txBody>
      </p:sp>
      <p:sp>
        <p:nvSpPr>
          <p:cNvPr id="18" name="Text 13">
            <a:extLst xmlns:a="http://schemas.openxmlformats.org/drawingml/2006/main">
              <a:ext uri="{FF2B5EF4-FFF2-40B4-BE49-F238E27FC236}">
                <a16:creationId xmlns:a16="http://schemas.microsoft.com/office/drawing/2014/main" id="{D82D362B-6195-43EE-A989-19AF01572F38}"/>
              </a:ext>
            </a:extLst>
          </p:cNvPr>
          <p:cNvSpPr>
            <a:spLocks xmlns:a="http://schemas.openxmlformats.org/drawingml/2006/main" noGrp="1"/>
          </p:cNvSpPr>
          <p:nvPr/>
        </p:nvSpPr>
        <p:spPr>
          <a:xfrm xmlns:a="http://schemas.openxmlformats.org/drawingml/2006/main">
            <a:off x="6583680" y="3941064"/>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Medical, dosage, certification, legal and spend are flagged—never fixed.</a:t>
            </a:r>
            <a:endParaRPr sz="1300"/>
          </a:p>
        </p:txBody>
      </p:sp>
      <p:sp>
        <p:nvSpPr>
          <p:cNvPr id="19" name="Shape 14">
            <a:extLst xmlns:a="http://schemas.openxmlformats.org/drawingml/2006/main">
              <a:ext uri="{FF2B5EF4-FFF2-40B4-BE49-F238E27FC236}">
                <a16:creationId xmlns:a16="http://schemas.microsoft.com/office/drawing/2014/main" id="{0CB72FA4-D05E-442F-A3A4-28D9F2809BCB}"/>
              </a:ext>
            </a:extLst>
          </p:cNvPr>
          <p:cNvSpPr>
            <a:spLocks xmlns:a="http://schemas.openxmlformats.org/drawingml/2006/main" noGrp="1"/>
          </p:cNvSpPr>
          <p:nvPr/>
        </p:nvSpPr>
        <p:spPr>
          <a:xfrm xmlns:a="http://schemas.openxmlformats.org/drawingml/2006/main">
            <a:off x="640080" y="5120640"/>
            <a:ext cx="10908792" cy="960120"/>
          </a:xfrm>
          <a:prstGeom xmlns:a="http://schemas.openxmlformats.org/drawingml/2006/main" prst="roundRect">
            <a:avLst>
              <a:gd name="adj" fmla="val 8571"/>
            </a:avLst>
          </a:prstGeom>
          <a:solidFill xmlns:a="http://schemas.openxmlformats.org/drawingml/2006/main">
            <a:srgbClr val="0D2B1E"/>
          </a:solidFill>
        </p:spPr>
      </p:sp>
      <p:sp>
        <p:nvSpPr>
          <p:cNvPr id="20" name="Text 15">
            <a:extLst xmlns:a="http://schemas.openxmlformats.org/drawingml/2006/main">
              <a:ext uri="{FF2B5EF4-FFF2-40B4-BE49-F238E27FC236}">
                <a16:creationId xmlns:a16="http://schemas.microsoft.com/office/drawing/2014/main" id="{7A27F3DA-2BE9-4765-87AB-20F1B40FFBD3}"/>
              </a:ext>
            </a:extLst>
          </p:cNvPr>
          <p:cNvSpPr>
            <a:spLocks xmlns:a="http://schemas.openxmlformats.org/drawingml/2006/main" noGrp="1"/>
          </p:cNvSpPr>
          <p:nvPr/>
        </p:nvSpPr>
        <p:spPr>
          <a:xfrm xmlns:a="http://schemas.openxmlformats.org/drawingml/2006/main">
            <a:off x="1005840" y="512064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Autonomy ends wherever human judgment or new authority begins.</a:t>
            </a:r>
            <a:endParaRPr sz="1700"/>
          </a:p>
        </p:txBody>
      </p:sp>
      <p:sp>
        <p:nvSpPr>
          <p:cNvPr id="21" name="Text 16">
            <a:extLst xmlns:a="http://schemas.openxmlformats.org/drawingml/2006/main">
              <a:ext uri="{FF2B5EF4-FFF2-40B4-BE49-F238E27FC236}">
                <a16:creationId xmlns:a16="http://schemas.microsoft.com/office/drawing/2014/main" id="{7F035719-5696-49FA-A5C0-68DA9C6CCB75}"/>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2" name="Text 17">
            <a:extLst xmlns:a="http://schemas.openxmlformats.org/drawingml/2006/main">
              <a:ext uri="{FF2B5EF4-FFF2-40B4-BE49-F238E27FC236}">
                <a16:creationId xmlns:a16="http://schemas.microsoft.com/office/drawing/2014/main" id="{CC872A5D-E1BF-4735-B48F-54A8ED8EDB3B}"/>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14</a:t>
            </a:r>
            <a:endParaRPr sz="900"/>
          </a:p>
        </p:txBody>
      </p:sp>
    </p:spTree>
    <p:extLst>
      <p:ext uri="{BB962C8B-B14F-4D97-AF65-F5344CB8AC3E}">
        <p14:creationId xmlns:p14="http://schemas.microsoft.com/office/powerpoint/2010/main" val="90215050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272DC8A-8F0E-4F4C-AC1E-3888CF89D6DA}"/>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SETUP  ·  THE HELPER RUNS FIRST</a:t>
            </a:r>
            <a:endParaRPr sz="1050"/>
          </a:p>
        </p:txBody>
      </p:sp>
      <p:sp>
        <p:nvSpPr>
          <p:cNvPr id="3" name="Text 1">
            <a:extLst xmlns:a="http://schemas.openxmlformats.org/drawingml/2006/main">
              <a:ext uri="{FF2B5EF4-FFF2-40B4-BE49-F238E27FC236}">
                <a16:creationId xmlns:a16="http://schemas.microsoft.com/office/drawing/2014/main" id="{F29AA71B-5F55-41BA-9758-4F32B6F395D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Do not troubleshoot the machinery yourself.</a:t>
            </a:r>
            <a:endParaRPr sz="3400"/>
          </a:p>
        </p:txBody>
      </p:sp>
      <p:sp>
        <p:nvSpPr>
          <p:cNvPr id="4" name="Shape 2">
            <a:extLst xmlns:a="http://schemas.openxmlformats.org/drawingml/2006/main">
              <a:ext uri="{FF2B5EF4-FFF2-40B4-BE49-F238E27FC236}">
                <a16:creationId xmlns:a16="http://schemas.microsoft.com/office/drawing/2014/main" id="{57DDC06A-AC4B-4ABC-A3A4-1F631CCC329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9011DBFA-C19F-4439-92FA-6FE529EBB47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1</a:t>
            </a:r>
            <a:endParaRPr sz="1540"/>
          </a:p>
        </p:txBody>
      </p:sp>
      <p:sp>
        <p:nvSpPr>
          <p:cNvPr id="6" name="Text 4">
            <a:extLst xmlns:a="http://schemas.openxmlformats.org/drawingml/2006/main">
              <a:ext uri="{FF2B5EF4-FFF2-40B4-BE49-F238E27FC236}">
                <a16:creationId xmlns:a16="http://schemas.microsoft.com/office/drawing/2014/main" id="{ADB1530D-2863-49AE-B696-FD45B508750B}"/>
              </a:ext>
            </a:extLst>
          </p:cNvPr>
          <p:cNvSpPr>
            <a:spLocks xmlns:a="http://schemas.openxmlformats.org/drawingml/2006/main" noGrp="1"/>
          </p:cNvSpPr>
          <p:nvPr/>
        </p:nvSpPr>
        <p:spPr>
          <a:xfrm xmlns:a="http://schemas.openxmlformats.org/drawingml/2006/main">
            <a:off x="1371600" y="170992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Open ChatGPT or chatgpt.com.</a:t>
            </a:r>
            <a:endParaRPr sz="1700"/>
          </a:p>
        </p:txBody>
      </p:sp>
      <p:sp>
        <p:nvSpPr>
          <p:cNvPr id="7" name="Text 5">
            <a:extLst xmlns:a="http://schemas.openxmlformats.org/drawingml/2006/main">
              <a:ext uri="{FF2B5EF4-FFF2-40B4-BE49-F238E27FC236}">
                <a16:creationId xmlns:a16="http://schemas.microsoft.com/office/drawing/2014/main" id="{95ED99E1-115C-40AC-90BB-A7B394C2F657}"/>
              </a:ext>
            </a:extLst>
          </p:cNvPr>
          <p:cNvSpPr>
            <a:spLocks xmlns:a="http://schemas.openxmlformats.org/drawingml/2006/main" noGrp="1"/>
          </p:cNvSpPr>
          <p:nvPr/>
        </p:nvSpPr>
        <p:spPr>
          <a:xfrm xmlns:a="http://schemas.openxmlformats.org/drawingml/2006/main">
            <a:off x="1371600" y="207568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Start a blank chat with the approved company account.</a:t>
            </a:r>
            <a:endParaRPr sz="1300"/>
          </a:p>
        </p:txBody>
      </p:sp>
      <p:sp>
        <p:nvSpPr>
          <p:cNvPr id="8" name="Shape 6">
            <a:extLst xmlns:a="http://schemas.openxmlformats.org/drawingml/2006/main">
              <a:ext uri="{FF2B5EF4-FFF2-40B4-BE49-F238E27FC236}">
                <a16:creationId xmlns:a16="http://schemas.microsoft.com/office/drawing/2014/main" id="{3225B372-1ED0-42E5-AE65-4801FD8B66C8}"/>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B4C5522B-47CF-42AD-B064-4E3B407FED71}"/>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2</a:t>
            </a:r>
            <a:endParaRPr sz="1540"/>
          </a:p>
        </p:txBody>
      </p:sp>
      <p:sp>
        <p:nvSpPr>
          <p:cNvPr id="10" name="Text 8">
            <a:extLst xmlns:a="http://schemas.openxmlformats.org/drawingml/2006/main">
              <a:ext uri="{FF2B5EF4-FFF2-40B4-BE49-F238E27FC236}">
                <a16:creationId xmlns:a16="http://schemas.microsoft.com/office/drawing/2014/main" id="{408323E0-D522-4DFA-8F1A-1BFA0684C861}"/>
              </a:ext>
            </a:extLst>
          </p:cNvPr>
          <p:cNvSpPr>
            <a:spLocks xmlns:a="http://schemas.openxmlformats.org/drawingml/2006/main" noGrp="1"/>
          </p:cNvSpPr>
          <p:nvPr/>
        </p:nvSpPr>
        <p:spPr>
          <a:xfrm xmlns:a="http://schemas.openxmlformats.org/drawingml/2006/main">
            <a:off x="1371600" y="257860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Use the complete Setup Helper card.</a:t>
            </a:r>
            <a:endParaRPr sz="1700"/>
          </a:p>
        </p:txBody>
      </p:sp>
      <p:sp>
        <p:nvSpPr>
          <p:cNvPr id="11" name="Text 9">
            <a:extLst xmlns:a="http://schemas.openxmlformats.org/drawingml/2006/main">
              <a:ext uri="{FF2B5EF4-FFF2-40B4-BE49-F238E27FC236}">
                <a16:creationId xmlns:a16="http://schemas.microsoft.com/office/drawing/2014/main" id="{B1F7B683-5D5D-4230-96B8-C4CFA671F40C}"/>
              </a:ext>
            </a:extLst>
          </p:cNvPr>
          <p:cNvSpPr>
            <a:spLocks xmlns:a="http://schemas.openxmlformats.org/drawingml/2006/main" noGrp="1"/>
          </p:cNvSpPr>
          <p:nvPr/>
        </p:nvSpPr>
        <p:spPr>
          <a:xfrm xmlns:a="http://schemas.openxmlformats.org/drawingml/2006/main">
            <a:off x="1371600" y="294436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Paste the full message exactly. Do not shorten it.</a:t>
            </a:r>
            <a:endParaRPr sz="1300"/>
          </a:p>
        </p:txBody>
      </p:sp>
      <p:sp>
        <p:nvSpPr>
          <p:cNvPr id="12" name="Shape 10">
            <a:extLst xmlns:a="http://schemas.openxmlformats.org/drawingml/2006/main">
              <a:ext uri="{FF2B5EF4-FFF2-40B4-BE49-F238E27FC236}">
                <a16:creationId xmlns:a16="http://schemas.microsoft.com/office/drawing/2014/main" id="{43D6E54F-CC7C-4144-9082-A68C0CA4CADA}"/>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ellipse">
            <a:avLst/>
          </a:prstGeom>
          <a:solidFill xmlns:a="http://schemas.openxmlformats.org/drawingml/2006/main">
            <a:srgbClr val="2E6B37"/>
          </a:solidFill>
        </p:spPr>
      </p:sp>
      <p:sp>
        <p:nvSpPr>
          <p:cNvPr id="13" name="Text 11">
            <a:extLst xmlns:a="http://schemas.openxmlformats.org/drawingml/2006/main">
              <a:ext uri="{FF2B5EF4-FFF2-40B4-BE49-F238E27FC236}">
                <a16:creationId xmlns:a16="http://schemas.microsoft.com/office/drawing/2014/main" id="{5083FCAF-7928-4B21-9BF6-CABFCBC64D3F}"/>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3</a:t>
            </a:r>
            <a:endParaRPr sz="1540"/>
          </a:p>
        </p:txBody>
      </p:sp>
      <p:sp>
        <p:nvSpPr>
          <p:cNvPr id="14" name="Text 12">
            <a:extLst xmlns:a="http://schemas.openxmlformats.org/drawingml/2006/main">
              <a:ext uri="{FF2B5EF4-FFF2-40B4-BE49-F238E27FC236}">
                <a16:creationId xmlns:a16="http://schemas.microsoft.com/office/drawing/2014/main" id="{02E4577F-AF8C-47DE-8CE0-BF9E8B7E0BF0}"/>
              </a:ext>
            </a:extLst>
          </p:cNvPr>
          <p:cNvSpPr>
            <a:spLocks xmlns:a="http://schemas.openxmlformats.org/drawingml/2006/main" noGrp="1"/>
          </p:cNvSpPr>
          <p:nvPr/>
        </p:nvSpPr>
        <p:spPr>
          <a:xfrm xmlns:a="http://schemas.openxmlformats.org/drawingml/2006/main">
            <a:off x="1371600" y="344728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Follow one visible action at a time.</a:t>
            </a:r>
            <a:endParaRPr sz="1700"/>
          </a:p>
        </p:txBody>
      </p:sp>
      <p:sp>
        <p:nvSpPr>
          <p:cNvPr id="15" name="Text 13">
            <a:extLst xmlns:a="http://schemas.openxmlformats.org/drawingml/2006/main">
              <a:ext uri="{FF2B5EF4-FFF2-40B4-BE49-F238E27FC236}">
                <a16:creationId xmlns:a16="http://schemas.microsoft.com/office/drawing/2014/main" id="{EC1125F6-ECF5-4316-B4F9-24EB925E8C9C}"/>
              </a:ext>
            </a:extLst>
          </p:cNvPr>
          <p:cNvSpPr>
            <a:spLocks xmlns:a="http://schemas.openxmlformats.org/drawingml/2006/main" noGrp="1"/>
          </p:cNvSpPr>
          <p:nvPr/>
        </p:nvSpPr>
        <p:spPr>
          <a:xfrm xmlns:a="http://schemas.openxmlformats.org/drawingml/2006/main">
            <a:off x="1371600" y="381304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The helper checks, acts and verifies. You do only the login, account choice or permission it cannot.</a:t>
            </a:r>
            <a:endParaRPr sz="1300"/>
          </a:p>
        </p:txBody>
      </p:sp>
      <p:sp>
        <p:nvSpPr>
          <p:cNvPr id="16" name="Shape 14">
            <a:extLst xmlns:a="http://schemas.openxmlformats.org/drawingml/2006/main">
              <a:ext uri="{FF2B5EF4-FFF2-40B4-BE49-F238E27FC236}">
                <a16:creationId xmlns:a16="http://schemas.microsoft.com/office/drawing/2014/main" id="{9C79F494-3811-423E-9453-33A1668B37FF}"/>
              </a:ext>
            </a:extLst>
          </p:cNvPr>
          <p:cNvSpPr>
            <a:spLocks xmlns:a="http://schemas.openxmlformats.org/drawingml/2006/main" noGrp="1"/>
          </p:cNvSpPr>
          <p:nvPr/>
        </p:nvSpPr>
        <p:spPr>
          <a:xfrm xmlns:a="http://schemas.openxmlformats.org/drawingml/2006/main">
            <a:off x="1371600" y="4343400"/>
            <a:ext cx="10177272" cy="685800"/>
          </a:xfrm>
          <a:prstGeom xmlns:a="http://schemas.openxmlformats.org/drawingml/2006/main" prst="roundRect">
            <a:avLst>
              <a:gd name="adj" fmla="val 12000"/>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BD568F69-D375-4495-B7E3-21674AA0E777}"/>
              </a:ext>
            </a:extLst>
          </p:cNvPr>
          <p:cNvSpPr>
            <a:spLocks xmlns:a="http://schemas.openxmlformats.org/drawingml/2006/main" noGrp="1"/>
          </p:cNvSpPr>
          <p:nvPr/>
        </p:nvSpPr>
        <p:spPr>
          <a:xfrm xmlns:a="http://schemas.openxmlformats.org/drawingml/2006/main">
            <a:off x="1627632" y="4343400"/>
            <a:ext cx="9665208"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300">
                <a:solidFill>
                  <a:srgbClr val="F0C05A"/>
                </a:solidFill>
                <a:latin typeface="Courier New"/>
                <a:ea typeface="Courier New"/>
                <a:cs typeface="Courier New"/>
              </a:rPr>
              <a:t>I am stuck setting up my Kairali AI workspace.</a:t>
            </a:r>
            <a:endParaRPr sz="1300"/>
          </a:p>
          <a:p xmlns:a="http://schemas.openxmlformats.org/drawingml/2006/main">
            <a:pPr marL="0" indent="0">
              <a:lnSpc>
                <a:spcPct val="135000"/>
              </a:lnSpc>
              <a:buNone/>
            </a:pPr>
            <a:r>
              <a:rPr sz="1300">
                <a:solidFill>
                  <a:srgbClr val="F0C05A"/>
                </a:solidFill>
                <a:latin typeface="Courier New"/>
                <a:ea typeface="Courier New"/>
                <a:cs typeface="Courier New"/>
              </a:rPr>
              <a:t>Be my Setup Helper.</a:t>
            </a:r>
            <a:endParaRPr sz="1300"/>
          </a:p>
        </p:txBody>
      </p:sp>
      <p:sp>
        <p:nvSpPr>
          <p:cNvPr id="18" name="Shape 16">
            <a:extLst xmlns:a="http://schemas.openxmlformats.org/drawingml/2006/main">
              <a:ext uri="{FF2B5EF4-FFF2-40B4-BE49-F238E27FC236}">
                <a16:creationId xmlns:a16="http://schemas.microsoft.com/office/drawing/2014/main" id="{D61BCDAF-D366-4E00-B47E-FAF561C75FF4}"/>
              </a:ext>
            </a:extLst>
          </p:cNvPr>
          <p:cNvSpPr>
            <a:spLocks xmlns:a="http://schemas.openxmlformats.org/drawingml/2006/main" noGrp="1"/>
          </p:cNvSpPr>
          <p:nvPr/>
        </p:nvSpPr>
        <p:spPr>
          <a:xfrm xmlns:a="http://schemas.openxmlformats.org/drawingml/2006/main">
            <a:off x="640080" y="5349240"/>
            <a:ext cx="10908792" cy="822960"/>
          </a:xfrm>
          <a:prstGeom xmlns:a="http://schemas.openxmlformats.org/drawingml/2006/main" prst="roundRect">
            <a:avLst>
              <a:gd name="adj" fmla="val 10000"/>
            </a:avLst>
          </a:prstGeom>
          <a:solidFill xmlns:a="http://schemas.openxmlformats.org/drawingml/2006/main">
            <a:srgbClr val="FBF2DC"/>
          </a:solidFill>
        </p:spPr>
      </p:sp>
      <p:sp>
        <p:nvSpPr>
          <p:cNvPr id="19" name="Text 17">
            <a:extLst xmlns:a="http://schemas.openxmlformats.org/drawingml/2006/main">
              <a:ext uri="{FF2B5EF4-FFF2-40B4-BE49-F238E27FC236}">
                <a16:creationId xmlns:a16="http://schemas.microsoft.com/office/drawing/2014/main" id="{E357EE85-0887-4046-B9A5-4EA39D5A9E53}"/>
              </a:ext>
            </a:extLst>
          </p:cNvPr>
          <p:cNvSpPr>
            <a:spLocks xmlns:a="http://schemas.openxmlformats.org/drawingml/2006/main" noGrp="1"/>
          </p:cNvSpPr>
          <p:nvPr/>
        </p:nvSpPr>
        <p:spPr>
          <a:xfrm xmlns:a="http://schemas.openxmlformats.org/drawingml/2006/main">
            <a:off x="1005840" y="5349240"/>
            <a:ext cx="1017727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350" b="1">
                <a:solidFill>
                  <a:srgbClr val="2E6B37"/>
                </a:solidFill>
              </a:defRPr>
            </a:pPr>
            <a:r>
              <a:rPr sz="1350" b="1">
                <a:solidFill>
                  <a:srgbClr val="2E6B37"/>
                </a:solidFill>
                <a:latin typeface="Arial"/>
                <a:ea typeface="Arial"/>
                <a:cs typeface="Arial"/>
              </a:rPr>
              <a:t>Done when the helper checks what is already installed and names only the next visible action.</a:t>
            </a:r>
            <a:endParaRPr sz="1700"/>
          </a:p>
        </p:txBody>
      </p:sp>
      <p:sp>
        <p:nvSpPr>
          <p:cNvPr id="20" name="Text 18">
            <a:extLst xmlns:a="http://schemas.openxmlformats.org/drawingml/2006/main">
              <a:ext uri="{FF2B5EF4-FFF2-40B4-BE49-F238E27FC236}">
                <a16:creationId xmlns:a16="http://schemas.microsoft.com/office/drawing/2014/main" id="{AB7680C0-1C34-444D-AD83-CCCA4DDCA77F}"/>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1" name="Text 19">
            <a:extLst xmlns:a="http://schemas.openxmlformats.org/drawingml/2006/main">
              <a:ext uri="{FF2B5EF4-FFF2-40B4-BE49-F238E27FC236}">
                <a16:creationId xmlns:a16="http://schemas.microsoft.com/office/drawing/2014/main" id="{296FC8AF-922C-4D23-AF8C-79665A6743F6}"/>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15</a:t>
            </a:r>
            <a:endParaRPr sz="900"/>
          </a:p>
        </p:txBody>
      </p:sp>
    </p:spTree>
    <p:extLst>
      <p:ext uri="{BB962C8B-B14F-4D97-AF65-F5344CB8AC3E}">
        <p14:creationId xmlns:p14="http://schemas.microsoft.com/office/powerpoint/2010/main" val="73977085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2D568D2C-CF13-4A1A-B266-9447E7A4657E}"/>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UPDATES  ·  CHECK THEN APPROVE</a:t>
            </a:r>
            <a:endParaRPr sz="1050"/>
          </a:p>
        </p:txBody>
      </p:sp>
      <p:sp>
        <p:nvSpPr>
          <p:cNvPr id="3" name="Text 1">
            <a:extLst xmlns:a="http://schemas.openxmlformats.org/drawingml/2006/main">
              <a:ext uri="{FF2B5EF4-FFF2-40B4-BE49-F238E27FC236}">
                <a16:creationId xmlns:a16="http://schemas.microsoft.com/office/drawing/2014/main" id="{DC4C0DD7-D9CA-4597-9647-501980861B06}"/>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A new release does not overwrite your work.</a:t>
            </a:r>
            <a:endParaRPr sz="3400"/>
          </a:p>
        </p:txBody>
      </p:sp>
      <p:sp>
        <p:nvSpPr>
          <p:cNvPr id="4" name="Shape 2">
            <a:extLst xmlns:a="http://schemas.openxmlformats.org/drawingml/2006/main">
              <a:ext uri="{FF2B5EF4-FFF2-40B4-BE49-F238E27FC236}">
                <a16:creationId xmlns:a16="http://schemas.microsoft.com/office/drawing/2014/main" id="{49C9A650-B020-42EB-8692-17A045110B4F}"/>
              </a:ext>
            </a:extLst>
          </p:cNvPr>
          <p:cNvSpPr>
            <a:spLocks xmlns:a="http://schemas.openxmlformats.org/drawingml/2006/main" noGrp="1"/>
          </p:cNvSpPr>
          <p:nvPr/>
        </p:nvSpPr>
        <p:spPr>
          <a:xfrm xmlns:a="http://schemas.openxmlformats.org/drawingml/2006/main">
            <a:off x="640080" y="1691640"/>
            <a:ext cx="548640" cy="54864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EFB78C37-4E29-4C58-8C92-C5D0475813B0}"/>
              </a:ext>
            </a:extLst>
          </p:cNvPr>
          <p:cNvSpPr>
            <a:spLocks xmlns:a="http://schemas.openxmlformats.org/drawingml/2006/main" noGrp="1"/>
          </p:cNvSpPr>
          <p:nvPr/>
        </p:nvSpPr>
        <p:spPr>
          <a:xfrm xmlns:a="http://schemas.openxmlformats.org/drawingml/2006/main">
            <a:off x="640080" y="1691640"/>
            <a:ext cx="5486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680" b="1">
                <a:solidFill>
                  <a:srgbClr val="FFFFFF"/>
                </a:solidFill>
                <a:latin typeface="Arial"/>
                <a:ea typeface="Arial"/>
                <a:cs typeface="Arial"/>
              </a:rPr>
              <a:t>1</a:t>
            </a:r>
            <a:endParaRPr sz="1680"/>
          </a:p>
        </p:txBody>
      </p:sp>
      <p:sp>
        <p:nvSpPr>
          <p:cNvPr id="6" name="Text 4">
            <a:extLst xmlns:a="http://schemas.openxmlformats.org/drawingml/2006/main">
              <a:ext uri="{FF2B5EF4-FFF2-40B4-BE49-F238E27FC236}">
                <a16:creationId xmlns:a16="http://schemas.microsoft.com/office/drawing/2014/main" id="{5D28A07F-3D49-4786-BD1E-0D4E3A53CAC1}"/>
              </a:ext>
            </a:extLst>
          </p:cNvPr>
          <p:cNvSpPr>
            <a:spLocks xmlns:a="http://schemas.openxmlformats.org/drawingml/2006/main" noGrp="1"/>
          </p:cNvSpPr>
          <p:nvPr/>
        </p:nvSpPr>
        <p:spPr>
          <a:xfrm xmlns:a="http://schemas.openxmlformats.org/drawingml/2006/main">
            <a:off x="1417320" y="1737360"/>
            <a:ext cx="9692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b="1">
                <a:solidFill>
                  <a:srgbClr val="172E22"/>
                </a:solidFill>
                <a:latin typeface="Arial"/>
                <a:ea typeface="Arial"/>
                <a:cs typeface="Arial"/>
              </a:rPr>
              <a:t>Check the latest approved release.</a:t>
            </a:r>
            <a:endParaRPr sz="2000"/>
          </a:p>
        </p:txBody>
      </p:sp>
      <p:sp>
        <p:nvSpPr>
          <p:cNvPr id="7" name="Text 5">
            <a:extLst xmlns:a="http://schemas.openxmlformats.org/drawingml/2006/main">
              <a:ext uri="{FF2B5EF4-FFF2-40B4-BE49-F238E27FC236}">
                <a16:creationId xmlns:a16="http://schemas.microsoft.com/office/drawing/2014/main" id="{869E9E17-1B80-4B2B-B9B0-E4A66951151A}"/>
              </a:ext>
            </a:extLst>
          </p:cNvPr>
          <p:cNvSpPr>
            <a:spLocks xmlns:a="http://schemas.openxmlformats.org/drawingml/2006/main" noGrp="1"/>
          </p:cNvSpPr>
          <p:nvPr/>
        </p:nvSpPr>
        <p:spPr>
          <a:xfrm xmlns:a="http://schemas.openxmlformats.org/drawingml/2006/main">
            <a:off x="1417320" y="2176272"/>
            <a:ext cx="96926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CHECK FOR KAIRALI UPDATE is read-only. The Setup Helper reports versions, changes and preserved files.</a:t>
            </a:r>
            <a:endParaRPr sz="1350"/>
          </a:p>
        </p:txBody>
      </p:sp>
      <p:sp>
        <p:nvSpPr>
          <p:cNvPr id="8" name="Shape 6">
            <a:extLst xmlns:a="http://schemas.openxmlformats.org/drawingml/2006/main">
              <a:ext uri="{FF2B5EF4-FFF2-40B4-BE49-F238E27FC236}">
                <a16:creationId xmlns:a16="http://schemas.microsoft.com/office/drawing/2014/main" id="{0E30A1E3-F48F-4DFC-9993-F6FF73BFEEFE}"/>
              </a:ext>
            </a:extLst>
          </p:cNvPr>
          <p:cNvSpPr>
            <a:spLocks xmlns:a="http://schemas.openxmlformats.org/drawingml/2006/main" noGrp="1"/>
          </p:cNvSpPr>
          <p:nvPr/>
        </p:nvSpPr>
        <p:spPr>
          <a:xfrm xmlns:a="http://schemas.openxmlformats.org/drawingml/2006/main">
            <a:off x="640080" y="2926080"/>
            <a:ext cx="548640" cy="54864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4753D073-1E52-4A6D-B8E1-AC961395B9E1}"/>
              </a:ext>
            </a:extLst>
          </p:cNvPr>
          <p:cNvSpPr>
            <a:spLocks xmlns:a="http://schemas.openxmlformats.org/drawingml/2006/main" noGrp="1"/>
          </p:cNvSpPr>
          <p:nvPr/>
        </p:nvSpPr>
        <p:spPr>
          <a:xfrm xmlns:a="http://schemas.openxmlformats.org/drawingml/2006/main">
            <a:off x="640080" y="2926080"/>
            <a:ext cx="5486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680" b="1">
                <a:solidFill>
                  <a:srgbClr val="FFFFFF"/>
                </a:solidFill>
                <a:latin typeface="Arial"/>
                <a:ea typeface="Arial"/>
                <a:cs typeface="Arial"/>
              </a:rPr>
              <a:t>2</a:t>
            </a:r>
            <a:endParaRPr sz="1680"/>
          </a:p>
        </p:txBody>
      </p:sp>
      <p:sp>
        <p:nvSpPr>
          <p:cNvPr id="10" name="Text 8">
            <a:extLst xmlns:a="http://schemas.openxmlformats.org/drawingml/2006/main">
              <a:ext uri="{FF2B5EF4-FFF2-40B4-BE49-F238E27FC236}">
                <a16:creationId xmlns:a16="http://schemas.microsoft.com/office/drawing/2014/main" id="{5CFA32B3-1907-4B28-B847-42ECEDBE783E}"/>
              </a:ext>
            </a:extLst>
          </p:cNvPr>
          <p:cNvSpPr>
            <a:spLocks xmlns:a="http://schemas.openxmlformats.org/drawingml/2006/main" noGrp="1"/>
          </p:cNvSpPr>
          <p:nvPr/>
        </p:nvSpPr>
        <p:spPr>
          <a:xfrm xmlns:a="http://schemas.openxmlformats.org/drawingml/2006/main">
            <a:off x="1417320" y="2971800"/>
            <a:ext cx="9692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b="1">
                <a:solidFill>
                  <a:srgbClr val="172E22"/>
                </a:solidFill>
                <a:latin typeface="Arial"/>
                <a:ea typeface="Arial"/>
                <a:cs typeface="Arial"/>
              </a:rPr>
              <a:t>Approve only at a safe checkpoint.</a:t>
            </a:r>
            <a:endParaRPr sz="2000"/>
          </a:p>
        </p:txBody>
      </p:sp>
      <p:sp>
        <p:nvSpPr>
          <p:cNvPr id="11" name="Text 9">
            <a:extLst xmlns:a="http://schemas.openxmlformats.org/drawingml/2006/main">
              <a:ext uri="{FF2B5EF4-FFF2-40B4-BE49-F238E27FC236}">
                <a16:creationId xmlns:a16="http://schemas.microsoft.com/office/drawing/2014/main" id="{0BA183A0-2421-4CA4-8075-4CE6B1153EDE}"/>
              </a:ext>
            </a:extLst>
          </p:cNvPr>
          <p:cNvSpPr>
            <a:spLocks xmlns:a="http://schemas.openxmlformats.org/drawingml/2006/main" noGrp="1"/>
          </p:cNvSpPr>
          <p:nvPr/>
        </p:nvSpPr>
        <p:spPr>
          <a:xfrm xmlns:a="http://schemas.openxmlformats.org/drawingml/2006/main">
            <a:off x="1417320" y="3410712"/>
            <a:ext cx="96926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A live task defers. Otherwise say UPDATE NOW. The helper backs up, verifies hashes, updates managed files and validates.</a:t>
            </a:r>
            <a:endParaRPr sz="1350"/>
          </a:p>
        </p:txBody>
      </p:sp>
      <p:sp>
        <p:nvSpPr>
          <p:cNvPr id="12" name="Shape 10">
            <a:extLst xmlns:a="http://schemas.openxmlformats.org/drawingml/2006/main">
              <a:ext uri="{FF2B5EF4-FFF2-40B4-BE49-F238E27FC236}">
                <a16:creationId xmlns:a16="http://schemas.microsoft.com/office/drawing/2014/main" id="{98FCDF20-9434-4B19-936C-B74E48D9A764}"/>
              </a:ext>
            </a:extLst>
          </p:cNvPr>
          <p:cNvSpPr>
            <a:spLocks xmlns:a="http://schemas.openxmlformats.org/drawingml/2006/main" noGrp="1"/>
          </p:cNvSpPr>
          <p:nvPr/>
        </p:nvSpPr>
        <p:spPr>
          <a:xfrm xmlns:a="http://schemas.openxmlformats.org/drawingml/2006/main">
            <a:off x="1417320" y="4069080"/>
            <a:ext cx="10131552" cy="868680"/>
          </a:xfrm>
          <a:prstGeom xmlns:a="http://schemas.openxmlformats.org/drawingml/2006/main" prst="roundRect">
            <a:avLst>
              <a:gd name="adj" fmla="val 9474"/>
            </a:avLst>
          </a:prstGeom>
          <a:solidFill xmlns:a="http://schemas.openxmlformats.org/drawingml/2006/main">
            <a:srgbClr val="E8F2E9"/>
          </a:solidFill>
        </p:spPr>
      </p:sp>
      <p:sp>
        <p:nvSpPr>
          <p:cNvPr id="13" name="Shape 11">
            <a:extLst xmlns:a="http://schemas.openxmlformats.org/drawingml/2006/main">
              <a:ext uri="{FF2B5EF4-FFF2-40B4-BE49-F238E27FC236}">
                <a16:creationId xmlns:a16="http://schemas.microsoft.com/office/drawing/2014/main" id="{A0FDCA38-8AE4-4172-AE94-620458BD3545}"/>
              </a:ext>
            </a:extLst>
          </p:cNvPr>
          <p:cNvSpPr>
            <a:spLocks xmlns:a="http://schemas.openxmlformats.org/drawingml/2006/main" noGrp="1"/>
          </p:cNvSpPr>
          <p:nvPr/>
        </p:nvSpPr>
        <p:spPr>
          <a:xfrm xmlns:a="http://schemas.openxmlformats.org/drawingml/2006/main">
            <a:off x="1691640" y="4206240"/>
            <a:ext cx="502920" cy="502920"/>
          </a:xfrm>
          <a:prstGeom xmlns:a="http://schemas.openxmlformats.org/drawingml/2006/main" prst="ellipse">
            <a:avLst/>
          </a:prstGeom>
          <a:solidFill xmlns:a="http://schemas.openxmlformats.org/drawingml/2006/main">
            <a:srgbClr val="2E6B37"/>
          </a:solidFill>
        </p:spPr>
      </p:sp>
      <p:pic>
        <p:nvPicPr>
          <p:cNvPr id="33" name="Image 0"/>
          <p:cNvPicPr>
            <a:picLocks xmlns:a="http://schemas.openxmlformats.org/drawingml/2006/main" noChangeAspect="1"/>
          </p:cNvPicPr>
          <p:nvPr/>
        </p:nvPicPr>
        <p:blipFill>
          <a:blip xmlns:r="http://schemas.openxmlformats.org/officeDocument/2006/relationships" xmlns:a="http://schemas.openxmlformats.org/drawingml/2006/main" r:embed="Re370c3fb86764d99"/>
          <a:stretch xmlns:a="http://schemas.openxmlformats.org/drawingml/2006/main">
            <a:fillRect l="0" t="0" r="0" b="0"/>
          </a:stretch>
        </p:blipFill>
        <p:spPr>
          <a:xfrm xmlns:a="http://schemas.openxmlformats.org/drawingml/2006/main">
            <a:off x="1822399" y="4336999"/>
            <a:ext cx="241402" cy="241402"/>
          </a:xfrm>
          <a:prstGeom xmlns:a="http://schemas.openxmlformats.org/drawingml/2006/main" prst="rect">
            <a:avLst/>
          </a:prstGeom>
        </p:spPr>
      </p:pic>
      <p:sp>
        <p:nvSpPr>
          <p:cNvPr id="15" name="Text 12">
            <a:extLst xmlns:a="http://schemas.openxmlformats.org/drawingml/2006/main">
              <a:ext uri="{FF2B5EF4-FFF2-40B4-BE49-F238E27FC236}">
                <a16:creationId xmlns:a16="http://schemas.microsoft.com/office/drawing/2014/main" id="{0289E5A3-91B7-49F6-A49A-33070C6AC68C}"/>
              </a:ext>
            </a:extLst>
          </p:cNvPr>
          <p:cNvSpPr>
            <a:spLocks xmlns:a="http://schemas.openxmlformats.org/drawingml/2006/main" noGrp="1"/>
          </p:cNvSpPr>
          <p:nvPr/>
        </p:nvSpPr>
        <p:spPr>
          <a:xfrm xmlns:a="http://schemas.openxmlformats.org/drawingml/2006/main">
            <a:off x="2423160" y="4069080"/>
            <a:ext cx="880567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20000"/>
              </a:lnSpc>
              <a:buNone/>
            </a:pPr>
            <a:r>
              <a:rPr sz="1450">
                <a:solidFill>
                  <a:srgbClr val="172E22"/>
                </a:solidFill>
                <a:latin typeface="Arial"/>
                <a:ea typeface="Arial"/>
                <a:cs typeface="Arial"/>
              </a:rPr>
              <a:t>Done when version + receipt + preserved state agree. A live task shows DEFERRED.</a:t>
            </a:r>
            <a:endParaRPr sz="1450"/>
          </a:p>
        </p:txBody>
      </p:sp>
      <p:sp>
        <p:nvSpPr>
          <p:cNvPr id="16" name="Shape 13">
            <a:extLst xmlns:a="http://schemas.openxmlformats.org/drawingml/2006/main">
              <a:ext uri="{FF2B5EF4-FFF2-40B4-BE49-F238E27FC236}">
                <a16:creationId xmlns:a16="http://schemas.microsoft.com/office/drawing/2014/main" id="{A99DDA8F-D651-40C2-A4B3-501600188E00}"/>
              </a:ext>
            </a:extLst>
          </p:cNvPr>
          <p:cNvSpPr>
            <a:spLocks xmlns:a="http://schemas.openxmlformats.org/drawingml/2006/main" noGrp="1"/>
          </p:cNvSpPr>
          <p:nvPr/>
        </p:nvSpPr>
        <p:spPr>
          <a:xfrm xmlns:a="http://schemas.openxmlformats.org/drawingml/2006/main">
            <a:off x="640080" y="5212080"/>
            <a:ext cx="10908792" cy="868680"/>
          </a:xfrm>
          <a:prstGeom xmlns:a="http://schemas.openxmlformats.org/drawingml/2006/main" prst="roundRect">
            <a:avLst>
              <a:gd name="adj" fmla="val 9474"/>
            </a:avLst>
          </a:prstGeom>
          <a:solidFill xmlns:a="http://schemas.openxmlformats.org/drawingml/2006/main">
            <a:srgbClr val="FBF2DC"/>
          </a:solidFill>
        </p:spPr>
      </p:sp>
      <p:sp>
        <p:nvSpPr>
          <p:cNvPr id="17" name="Text 14">
            <a:extLst xmlns:a="http://schemas.openxmlformats.org/drawingml/2006/main">
              <a:ext uri="{FF2B5EF4-FFF2-40B4-BE49-F238E27FC236}">
                <a16:creationId xmlns:a16="http://schemas.microsoft.com/office/drawing/2014/main" id="{15ECABAA-3BB5-41FF-8AEB-8230C3D7FFCB}"/>
              </a:ext>
            </a:extLst>
          </p:cNvPr>
          <p:cNvSpPr>
            <a:spLocks xmlns:a="http://schemas.openxmlformats.org/drawingml/2006/main" noGrp="1"/>
          </p:cNvSpPr>
          <p:nvPr/>
        </p:nvSpPr>
        <p:spPr>
          <a:xfrm xmlns:a="http://schemas.openxmlformats.org/drawingml/2006/main">
            <a:off x="1005840" y="5212080"/>
            <a:ext cx="1017727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50" b="1">
                <a:solidFill>
                  <a:srgbClr val="6B4A05"/>
                </a:solidFill>
                <a:latin typeface="Arial"/>
                <a:ea typeface="Arial"/>
                <a:cs typeface="Arial"/>
              </a:rPr>
              <a:t>Fetch/Pull syncs one repository only. Core, reference kit and approved skills update separately. Monitor proves the batch.</a:t>
            </a:r>
            <a:endParaRPr sz="1550"/>
          </a:p>
        </p:txBody>
      </p:sp>
      <p:sp>
        <p:nvSpPr>
          <p:cNvPr id="18" name="Text 15">
            <a:extLst xmlns:a="http://schemas.openxmlformats.org/drawingml/2006/main">
              <a:ext uri="{FF2B5EF4-FFF2-40B4-BE49-F238E27FC236}">
                <a16:creationId xmlns:a16="http://schemas.microsoft.com/office/drawing/2014/main" id="{56D76938-51BC-4F7B-9BA2-F8587E8F972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19" name="Text 16">
            <a:extLst xmlns:a="http://schemas.openxmlformats.org/drawingml/2006/main">
              <a:ext uri="{FF2B5EF4-FFF2-40B4-BE49-F238E27FC236}">
                <a16:creationId xmlns:a16="http://schemas.microsoft.com/office/drawing/2014/main" id="{082A6DD5-CD03-4D9B-9DE1-EE363E29A043}"/>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16</a:t>
            </a:r>
            <a:endParaRPr sz="900"/>
          </a:p>
        </p:txBody>
      </p:sp>
    </p:spTree>
    <p:extLst>
      <p:ext uri="{BB962C8B-B14F-4D97-AF65-F5344CB8AC3E}">
        <p14:creationId xmlns:p14="http://schemas.microsoft.com/office/powerpoint/2010/main" val="1238837335"/>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272DC8A-8F0E-4F4C-AC1E-3888CF89D6DA}"/>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SETUP  ·  COMPANY APPS</a:t>
            </a:r>
            <a:endParaRPr sz="1050"/>
          </a:p>
        </p:txBody>
      </p:sp>
      <p:sp>
        <p:nvSpPr>
          <p:cNvPr id="3" name="Text 1">
            <a:extLst xmlns:a="http://schemas.openxmlformats.org/drawingml/2006/main">
              <a:ext uri="{FF2B5EF4-FFF2-40B4-BE49-F238E27FC236}">
                <a16:creationId xmlns:a16="http://schemas.microsoft.com/office/drawing/2014/main" id="{F29AA71B-5F55-41BA-9758-4F32B6F395D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Connect approved Gmail and Google Drive Apps.</a:t>
            </a:r>
            <a:endParaRPr sz="3400"/>
          </a:p>
        </p:txBody>
      </p:sp>
      <p:sp>
        <p:nvSpPr>
          <p:cNvPr id="4" name="Shape 2">
            <a:extLst xmlns:a="http://schemas.openxmlformats.org/drawingml/2006/main">
              <a:ext uri="{FF2B5EF4-FFF2-40B4-BE49-F238E27FC236}">
                <a16:creationId xmlns:a16="http://schemas.microsoft.com/office/drawing/2014/main" id="{57DDC06A-AC4B-4ABC-A3A4-1F631CCC329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9011DBFA-C19F-4439-92FA-6FE529EBB47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1</a:t>
            </a:r>
            <a:endParaRPr sz="1540"/>
          </a:p>
        </p:txBody>
      </p:sp>
      <p:sp>
        <p:nvSpPr>
          <p:cNvPr id="6" name="Text 4">
            <a:extLst xmlns:a="http://schemas.openxmlformats.org/drawingml/2006/main">
              <a:ext uri="{FF2B5EF4-FFF2-40B4-BE49-F238E27FC236}">
                <a16:creationId xmlns:a16="http://schemas.microsoft.com/office/drawing/2014/main" id="{ADB1530D-2863-49AE-B696-FD45B508750B}"/>
              </a:ext>
            </a:extLst>
          </p:cNvPr>
          <p:cNvSpPr>
            <a:spLocks xmlns:a="http://schemas.openxmlformats.org/drawingml/2006/main" noGrp="1"/>
          </p:cNvSpPr>
          <p:nvPr/>
        </p:nvSpPr>
        <p:spPr>
          <a:xfrm xmlns:a="http://schemas.openxmlformats.org/drawingml/2006/main">
            <a:off x="1371600" y="170992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Open Settings → Apps.</a:t>
            </a:r>
            <a:endParaRPr sz="1700"/>
          </a:p>
        </p:txBody>
      </p:sp>
      <p:sp>
        <p:nvSpPr>
          <p:cNvPr id="7" name="Text 5">
            <a:extLst xmlns:a="http://schemas.openxmlformats.org/drawingml/2006/main">
              <a:ext uri="{FF2B5EF4-FFF2-40B4-BE49-F238E27FC236}">
                <a16:creationId xmlns:a16="http://schemas.microsoft.com/office/drawing/2014/main" id="{95ED99E1-115C-40AC-90BB-A7B394C2F657}"/>
              </a:ext>
            </a:extLst>
          </p:cNvPr>
          <p:cNvSpPr>
            <a:spLocks xmlns:a="http://schemas.openxmlformats.org/drawingml/2006/main" noGrp="1"/>
          </p:cNvSpPr>
          <p:nvPr/>
        </p:nvSpPr>
        <p:spPr>
          <a:xfrm xmlns:a="http://schemas.openxmlformats.org/drawingml/2006/main">
            <a:off x="1371600" y="207568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The helper searches for the approved company App. If Apps is disabled, it records the workspace blocker.</a:t>
            </a:r>
            <a:endParaRPr sz="1300"/>
          </a:p>
        </p:txBody>
      </p:sp>
      <p:sp>
        <p:nvSpPr>
          <p:cNvPr id="8" name="Shape 6">
            <a:extLst xmlns:a="http://schemas.openxmlformats.org/drawingml/2006/main">
              <a:ext uri="{FF2B5EF4-FFF2-40B4-BE49-F238E27FC236}">
                <a16:creationId xmlns:a16="http://schemas.microsoft.com/office/drawing/2014/main" id="{3225B372-1ED0-42E5-AE65-4801FD8B66C8}"/>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B4C5522B-47CF-42AD-B064-4E3B407FED71}"/>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2</a:t>
            </a:r>
            <a:endParaRPr sz="1540"/>
          </a:p>
        </p:txBody>
      </p:sp>
      <p:sp>
        <p:nvSpPr>
          <p:cNvPr id="10" name="Text 8">
            <a:extLst xmlns:a="http://schemas.openxmlformats.org/drawingml/2006/main">
              <a:ext uri="{FF2B5EF4-FFF2-40B4-BE49-F238E27FC236}">
                <a16:creationId xmlns:a16="http://schemas.microsoft.com/office/drawing/2014/main" id="{408323E0-D522-4DFA-8F1A-1BFA0684C861}"/>
              </a:ext>
            </a:extLst>
          </p:cNvPr>
          <p:cNvSpPr>
            <a:spLocks xmlns:a="http://schemas.openxmlformats.org/drawingml/2006/main" noGrp="1"/>
          </p:cNvSpPr>
          <p:nvPr/>
        </p:nvSpPr>
        <p:spPr>
          <a:xfrm xmlns:a="http://schemas.openxmlformats.org/drawingml/2006/main">
            <a:off x="1371600" y="257860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Connect approved Gmail.</a:t>
            </a:r>
            <a:endParaRPr sz="1700"/>
          </a:p>
        </p:txBody>
      </p:sp>
      <p:sp>
        <p:nvSpPr>
          <p:cNvPr id="11" name="Text 9">
            <a:extLst xmlns:a="http://schemas.openxmlformats.org/drawingml/2006/main">
              <a:ext uri="{FF2B5EF4-FFF2-40B4-BE49-F238E27FC236}">
                <a16:creationId xmlns:a16="http://schemas.microsoft.com/office/drawing/2014/main" id="{B1F7B683-5D5D-4230-96B8-C4CFA671F40C}"/>
              </a:ext>
            </a:extLst>
          </p:cNvPr>
          <p:cNvSpPr>
            <a:spLocks xmlns:a="http://schemas.openxmlformats.org/drawingml/2006/main" noGrp="1"/>
          </p:cNvSpPr>
          <p:nvPr/>
        </p:nvSpPr>
        <p:spPr>
          <a:xfrm xmlns:a="http://schemas.openxmlformats.org/drawingml/2006/main">
            <a:off x="1371600" y="294436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You choose the company Google account and read the requested access before approving.</a:t>
            </a:r>
            <a:endParaRPr sz="1300"/>
          </a:p>
        </p:txBody>
      </p:sp>
      <p:sp>
        <p:nvSpPr>
          <p:cNvPr id="12" name="Shape 10">
            <a:extLst xmlns:a="http://schemas.openxmlformats.org/drawingml/2006/main">
              <a:ext uri="{FF2B5EF4-FFF2-40B4-BE49-F238E27FC236}">
                <a16:creationId xmlns:a16="http://schemas.microsoft.com/office/drawing/2014/main" id="{43D6E54F-CC7C-4144-9082-A68C0CA4CADA}"/>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ellipse">
            <a:avLst/>
          </a:prstGeom>
          <a:solidFill xmlns:a="http://schemas.openxmlformats.org/drawingml/2006/main">
            <a:srgbClr val="2E6B37"/>
          </a:solidFill>
        </p:spPr>
      </p:sp>
      <p:sp>
        <p:nvSpPr>
          <p:cNvPr id="13" name="Text 11">
            <a:extLst xmlns:a="http://schemas.openxmlformats.org/drawingml/2006/main">
              <a:ext uri="{FF2B5EF4-FFF2-40B4-BE49-F238E27FC236}">
                <a16:creationId xmlns:a16="http://schemas.microsoft.com/office/drawing/2014/main" id="{5083FCAF-7928-4B21-9BF6-CABFCBC64D3F}"/>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3</a:t>
            </a:r>
            <a:endParaRPr sz="1540"/>
          </a:p>
        </p:txBody>
      </p:sp>
      <p:sp>
        <p:nvSpPr>
          <p:cNvPr id="14" name="Text 12">
            <a:extLst xmlns:a="http://schemas.openxmlformats.org/drawingml/2006/main">
              <a:ext uri="{FF2B5EF4-FFF2-40B4-BE49-F238E27FC236}">
                <a16:creationId xmlns:a16="http://schemas.microsoft.com/office/drawing/2014/main" id="{02E4577F-AF8C-47DE-8CE0-BF9E8B7E0BF0}"/>
              </a:ext>
            </a:extLst>
          </p:cNvPr>
          <p:cNvSpPr>
            <a:spLocks xmlns:a="http://schemas.openxmlformats.org/drawingml/2006/main" noGrp="1"/>
          </p:cNvSpPr>
          <p:nvPr/>
        </p:nvSpPr>
        <p:spPr>
          <a:xfrm xmlns:a="http://schemas.openxmlformats.org/drawingml/2006/main">
            <a:off x="1371600" y="344728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Connect approved Google Drive.</a:t>
            </a:r>
            <a:endParaRPr sz="1700"/>
          </a:p>
        </p:txBody>
      </p:sp>
      <p:sp>
        <p:nvSpPr>
          <p:cNvPr id="15" name="Text 13">
            <a:extLst xmlns:a="http://schemas.openxmlformats.org/drawingml/2006/main">
              <a:ext uri="{FF2B5EF4-FFF2-40B4-BE49-F238E27FC236}">
                <a16:creationId xmlns:a16="http://schemas.microsoft.com/office/drawing/2014/main" id="{EC1125F6-ECF5-4316-B4F9-24EB925E8C9C}"/>
              </a:ext>
            </a:extLst>
          </p:cNvPr>
          <p:cNvSpPr>
            <a:spLocks xmlns:a="http://schemas.openxmlformats.org/drawingml/2006/main" noGrp="1"/>
          </p:cNvSpPr>
          <p:nvPr/>
        </p:nvSpPr>
        <p:spPr>
          <a:xfrm xmlns:a="http://schemas.openxmlformats.org/drawingml/2006/main">
            <a:off x="1371600" y="381304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Start a new Codex task after both Apps are connected.</a:t>
            </a:r>
            <a:endParaRPr sz="1300"/>
          </a:p>
        </p:txBody>
      </p:sp>
      <p:sp>
        <p:nvSpPr>
          <p:cNvPr id="16" name="Shape 14">
            <a:extLst xmlns:a="http://schemas.openxmlformats.org/drawingml/2006/main">
              <a:ext uri="{FF2B5EF4-FFF2-40B4-BE49-F238E27FC236}">
                <a16:creationId xmlns:a16="http://schemas.microsoft.com/office/drawing/2014/main" id="{9C79F494-3811-423E-9453-33A1668B37FF}"/>
              </a:ext>
            </a:extLst>
          </p:cNvPr>
          <p:cNvSpPr>
            <a:spLocks xmlns:a="http://schemas.openxmlformats.org/drawingml/2006/main" noGrp="1"/>
          </p:cNvSpPr>
          <p:nvPr/>
        </p:nvSpPr>
        <p:spPr>
          <a:xfrm xmlns:a="http://schemas.openxmlformats.org/drawingml/2006/main">
            <a:off x="1371600" y="4343400"/>
            <a:ext cx="10177272" cy="685800"/>
          </a:xfrm>
          <a:prstGeom xmlns:a="http://schemas.openxmlformats.org/drawingml/2006/main" prst="roundRect">
            <a:avLst>
              <a:gd name="adj" fmla="val 12000"/>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BD568F69-D375-4495-B7E3-21674AA0E777}"/>
              </a:ext>
            </a:extLst>
          </p:cNvPr>
          <p:cNvSpPr>
            <a:spLocks xmlns:a="http://schemas.openxmlformats.org/drawingml/2006/main" noGrp="1"/>
          </p:cNvSpPr>
          <p:nvPr/>
        </p:nvSpPr>
        <p:spPr>
          <a:xfrm xmlns:a="http://schemas.openxmlformats.org/drawingml/2006/main">
            <a:off x="1627632" y="4343400"/>
            <a:ext cx="9665208"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300">
                <a:solidFill>
                  <a:srgbClr val="F0C05A"/>
                </a:solidFill>
                <a:latin typeface="Courier New"/>
                <a:ea typeface="Courier New"/>
                <a:cs typeface="Courier New"/>
              </a:rPr>
              <a:t>Confirm Gmail and Google Drive are connected. Name one approved company item from each. Change nothing.</a:t>
            </a:r>
            <a:endParaRPr sz="1300"/>
          </a:p>
        </p:txBody>
      </p:sp>
      <p:sp>
        <p:nvSpPr>
          <p:cNvPr id="18" name="Shape 16">
            <a:extLst xmlns:a="http://schemas.openxmlformats.org/drawingml/2006/main">
              <a:ext uri="{FF2B5EF4-FFF2-40B4-BE49-F238E27FC236}">
                <a16:creationId xmlns:a16="http://schemas.microsoft.com/office/drawing/2014/main" id="{D61BCDAF-D366-4E00-B47E-FAF561C75FF4}"/>
              </a:ext>
            </a:extLst>
          </p:cNvPr>
          <p:cNvSpPr>
            <a:spLocks xmlns:a="http://schemas.openxmlformats.org/drawingml/2006/main" noGrp="1"/>
          </p:cNvSpPr>
          <p:nvPr/>
        </p:nvSpPr>
        <p:spPr>
          <a:xfrm xmlns:a="http://schemas.openxmlformats.org/drawingml/2006/main">
            <a:off x="640080" y="5349240"/>
            <a:ext cx="10908792" cy="822960"/>
          </a:xfrm>
          <a:prstGeom xmlns:a="http://schemas.openxmlformats.org/drawingml/2006/main" prst="roundRect">
            <a:avLst>
              <a:gd name="adj" fmla="val 10000"/>
            </a:avLst>
          </a:prstGeom>
          <a:solidFill xmlns:a="http://schemas.openxmlformats.org/drawingml/2006/main">
            <a:srgbClr val="FBF2DC"/>
          </a:solidFill>
        </p:spPr>
      </p:sp>
      <p:sp>
        <p:nvSpPr>
          <p:cNvPr id="19" name="Text 17">
            <a:extLst xmlns:a="http://schemas.openxmlformats.org/drawingml/2006/main">
              <a:ext uri="{FF2B5EF4-FFF2-40B4-BE49-F238E27FC236}">
                <a16:creationId xmlns:a16="http://schemas.microsoft.com/office/drawing/2014/main" id="{E357EE85-0887-4046-B9A5-4EA39D5A9E53}"/>
              </a:ext>
            </a:extLst>
          </p:cNvPr>
          <p:cNvSpPr>
            <a:spLocks xmlns:a="http://schemas.openxmlformats.org/drawingml/2006/main" noGrp="1"/>
          </p:cNvSpPr>
          <p:nvPr/>
        </p:nvSpPr>
        <p:spPr>
          <a:xfrm xmlns:a="http://schemas.openxmlformats.org/drawingml/2006/main">
            <a:off x="1005840" y="5349240"/>
            <a:ext cx="1017727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350" b="1">
                <a:solidFill>
                  <a:srgbClr val="2E6B37"/>
                </a:solidFill>
              </a:defRPr>
            </a:pPr>
            <a:r>
              <a:rPr sz="1350" b="1">
                <a:solidFill>
                  <a:srgbClr val="2E6B37"/>
                </a:solidFill>
                <a:latin typeface="Arial"/>
                <a:ea typeface="Arial"/>
                <a:cs typeface="Arial"/>
              </a:rPr>
              <a:t>Done when Codex names one approved company item from each App.</a:t>
            </a:r>
            <a:endParaRPr sz="1700"/>
          </a:p>
        </p:txBody>
      </p:sp>
      <p:sp>
        <p:nvSpPr>
          <p:cNvPr id="20" name="Text 18">
            <a:extLst xmlns:a="http://schemas.openxmlformats.org/drawingml/2006/main">
              <a:ext uri="{FF2B5EF4-FFF2-40B4-BE49-F238E27FC236}">
                <a16:creationId xmlns:a16="http://schemas.microsoft.com/office/drawing/2014/main" id="{AB7680C0-1C34-444D-AD83-CCCA4DDCA77F}"/>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1" name="Text 19">
            <a:extLst xmlns:a="http://schemas.openxmlformats.org/drawingml/2006/main">
              <a:ext uri="{FF2B5EF4-FFF2-40B4-BE49-F238E27FC236}">
                <a16:creationId xmlns:a16="http://schemas.microsoft.com/office/drawing/2014/main" id="{296FC8AF-922C-4D23-AF8C-79665A6743F6}"/>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17</a:t>
            </a:r>
            <a:endParaRPr sz="900"/>
          </a:p>
        </p:txBody>
      </p:sp>
    </p:spTree>
    <p:extLst>
      <p:ext uri="{BB962C8B-B14F-4D97-AF65-F5344CB8AC3E}">
        <p14:creationId xmlns:p14="http://schemas.microsoft.com/office/powerpoint/2010/main" val="73977085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A99207AF-9E03-4C6E-A249-134B5AD3CE83}"/>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SETUP  ·  EYES AND HANDS</a:t>
            </a:r>
            <a:endParaRPr sz="1050"/>
          </a:p>
        </p:txBody>
      </p:sp>
      <p:sp>
        <p:nvSpPr>
          <p:cNvPr id="3" name="Text 1">
            <a:extLst xmlns:a="http://schemas.openxmlformats.org/drawingml/2006/main">
              <a:ext uri="{FF2B5EF4-FFF2-40B4-BE49-F238E27FC236}">
                <a16:creationId xmlns:a16="http://schemas.microsoft.com/office/drawing/2014/main" id="{863EDE85-19ED-42A4-A61E-A0A4C5DFFC20}"/>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Give access only where the work lives.</a:t>
            </a:r>
            <a:endParaRPr sz="3400"/>
          </a:p>
        </p:txBody>
      </p:sp>
      <p:sp>
        <p:nvSpPr>
          <p:cNvPr id="4" name="Text 2">
            <a:extLst xmlns:a="http://schemas.openxmlformats.org/drawingml/2006/main">
              <a:ext uri="{FF2B5EF4-FFF2-40B4-BE49-F238E27FC236}">
                <a16:creationId xmlns:a16="http://schemas.microsoft.com/office/drawing/2014/main" id="{6A0689BA-A1E4-4D6B-8F4B-02923A4E28C8}"/>
              </a:ext>
            </a:extLst>
          </p:cNvPr>
          <p:cNvSpPr>
            <a:spLocks xmlns:a="http://schemas.openxmlformats.org/drawingml/2006/main" noGrp="1"/>
          </p:cNvSpPr>
          <p:nvPr/>
        </p:nvSpPr>
        <p:spPr>
          <a:xfrm xmlns:a="http://schemas.openxmlformats.org/drawingml/2006/main">
            <a:off x="640080" y="1691640"/>
            <a:ext cx="5271516"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ON A MAC</a:t>
            </a:r>
            <a:endParaRPr sz="900"/>
          </a:p>
        </p:txBody>
      </p:sp>
      <p:sp>
        <p:nvSpPr>
          <p:cNvPr id="5" name="Text 3">
            <a:extLst xmlns:a="http://schemas.openxmlformats.org/drawingml/2006/main">
              <a:ext uri="{FF2B5EF4-FFF2-40B4-BE49-F238E27FC236}">
                <a16:creationId xmlns:a16="http://schemas.microsoft.com/office/drawing/2014/main" id="{8C0F8B11-029A-442E-B1BB-0BEC75E45A48}"/>
              </a:ext>
            </a:extLst>
          </p:cNvPr>
          <p:cNvSpPr>
            <a:spLocks xmlns:a="http://schemas.openxmlformats.org/drawingml/2006/main" noGrp="1"/>
          </p:cNvSpPr>
          <p:nvPr/>
        </p:nvSpPr>
        <p:spPr>
          <a:xfrm xmlns:a="http://schemas.openxmlformats.org/drawingml/2006/main">
            <a:off x="640080" y="1965960"/>
            <a:ext cx="5271516"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The helper opens System Settings. You approve one requested ChatGPT permission.</a:t>
            </a:r>
            <a:endParaRPr sz="1350"/>
          </a:p>
        </p:txBody>
      </p:sp>
      <p:sp>
        <p:nvSpPr>
          <p:cNvPr id="6" name="Shape 4">
            <a:extLst xmlns:a="http://schemas.openxmlformats.org/drawingml/2006/main">
              <a:ext uri="{FF2B5EF4-FFF2-40B4-BE49-F238E27FC236}">
                <a16:creationId xmlns:a16="http://schemas.microsoft.com/office/drawing/2014/main" id="{CA3EE20C-7FDE-4E52-B6B0-36C8D4DB7120}"/>
              </a:ext>
            </a:extLst>
          </p:cNvPr>
          <p:cNvSpPr>
            <a:spLocks xmlns:a="http://schemas.openxmlformats.org/drawingml/2006/main" noGrp="1"/>
          </p:cNvSpPr>
          <p:nvPr/>
        </p:nvSpPr>
        <p:spPr>
          <a:xfrm xmlns:a="http://schemas.openxmlformats.org/drawingml/2006/main">
            <a:off x="640080" y="2395728"/>
            <a:ext cx="5271516" cy="868680"/>
          </a:xfrm>
          <a:prstGeom xmlns:a="http://schemas.openxmlformats.org/drawingml/2006/main" prst="roundRect">
            <a:avLst>
              <a:gd name="adj" fmla="val 9474"/>
            </a:avLst>
          </a:prstGeom>
          <a:solidFill xmlns:a="http://schemas.openxmlformats.org/drawingml/2006/main">
            <a:srgbClr val="0D2B1E"/>
          </a:solidFill>
        </p:spPr>
      </p:sp>
      <p:sp>
        <p:nvSpPr>
          <p:cNvPr id="7" name="Text 5">
            <a:extLst xmlns:a="http://schemas.openxmlformats.org/drawingml/2006/main">
              <a:ext uri="{FF2B5EF4-FFF2-40B4-BE49-F238E27FC236}">
                <a16:creationId xmlns:a16="http://schemas.microsoft.com/office/drawing/2014/main" id="{3E46F304-CB5D-4F67-9692-05C2DA136A52}"/>
              </a:ext>
            </a:extLst>
          </p:cNvPr>
          <p:cNvSpPr>
            <a:spLocks xmlns:a="http://schemas.openxmlformats.org/drawingml/2006/main" noGrp="1"/>
          </p:cNvSpPr>
          <p:nvPr/>
        </p:nvSpPr>
        <p:spPr>
          <a:xfrm xmlns:a="http://schemas.openxmlformats.org/drawingml/2006/main">
            <a:off x="896112" y="2395728"/>
            <a:ext cx="475945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150">
                <a:solidFill>
                  <a:srgbClr val="F0C05A"/>
                </a:solidFill>
                <a:latin typeface="Courier New"/>
                <a:ea typeface="Courier New"/>
                <a:cs typeface="Courier New"/>
              </a:rPr>
              <a:t>COMPANY PROJECT  +  ASK FOR APPROVAL</a:t>
            </a:r>
            <a:endParaRPr sz="1150"/>
          </a:p>
        </p:txBody>
      </p:sp>
      <p:sp>
        <p:nvSpPr>
          <p:cNvPr id="8" name="Text 6">
            <a:extLst xmlns:a="http://schemas.openxmlformats.org/drawingml/2006/main">
              <a:ext uri="{FF2B5EF4-FFF2-40B4-BE49-F238E27FC236}">
                <a16:creationId xmlns:a16="http://schemas.microsoft.com/office/drawing/2014/main" id="{A609C264-E1F6-438E-BEC7-CC30C2E07A36}"/>
              </a:ext>
            </a:extLst>
          </p:cNvPr>
          <p:cNvSpPr>
            <a:spLocks xmlns:a="http://schemas.openxmlformats.org/drawingml/2006/main" noGrp="1"/>
          </p:cNvSpPr>
          <p:nvPr/>
        </p:nvSpPr>
        <p:spPr>
          <a:xfrm xmlns:a="http://schemas.openxmlformats.org/drawingml/2006/main">
            <a:off x="6277356" y="1691640"/>
            <a:ext cx="5271516"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ON WINDOWS</a:t>
            </a:r>
            <a:endParaRPr sz="900"/>
          </a:p>
        </p:txBody>
      </p:sp>
      <p:sp>
        <p:nvSpPr>
          <p:cNvPr id="9" name="Text 7">
            <a:extLst xmlns:a="http://schemas.openxmlformats.org/drawingml/2006/main">
              <a:ext uri="{FF2B5EF4-FFF2-40B4-BE49-F238E27FC236}">
                <a16:creationId xmlns:a16="http://schemas.microsoft.com/office/drawing/2014/main" id="{6F9D3ADE-4D7D-46B3-9666-D0C0EA97371A}"/>
              </a:ext>
            </a:extLst>
          </p:cNvPr>
          <p:cNvSpPr>
            <a:spLocks xmlns:a="http://schemas.openxmlformats.org/drawingml/2006/main" noGrp="1"/>
          </p:cNvSpPr>
          <p:nvPr/>
        </p:nvSpPr>
        <p:spPr>
          <a:xfrm xmlns:a="http://schemas.openxmlformats.org/drawingml/2006/main">
            <a:off x="6277356" y="1965960"/>
            <a:ext cx="5271516"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The helper keeps the company folder and target app visible. You approve one named target.</a:t>
            </a:r>
            <a:endParaRPr sz="1350"/>
          </a:p>
        </p:txBody>
      </p:sp>
      <p:sp>
        <p:nvSpPr>
          <p:cNvPr id="10" name="Shape 8">
            <a:extLst xmlns:a="http://schemas.openxmlformats.org/drawingml/2006/main">
              <a:ext uri="{FF2B5EF4-FFF2-40B4-BE49-F238E27FC236}">
                <a16:creationId xmlns:a16="http://schemas.microsoft.com/office/drawing/2014/main" id="{A332B879-A6CF-4F9D-8D0B-492A3B514B71}"/>
              </a:ext>
            </a:extLst>
          </p:cNvPr>
          <p:cNvSpPr>
            <a:spLocks xmlns:a="http://schemas.openxmlformats.org/drawingml/2006/main" noGrp="1"/>
          </p:cNvSpPr>
          <p:nvPr/>
        </p:nvSpPr>
        <p:spPr>
          <a:xfrm xmlns:a="http://schemas.openxmlformats.org/drawingml/2006/main">
            <a:off x="6277356" y="2395728"/>
            <a:ext cx="5271516" cy="868680"/>
          </a:xfrm>
          <a:prstGeom xmlns:a="http://schemas.openxmlformats.org/drawingml/2006/main" prst="roundRect">
            <a:avLst>
              <a:gd name="adj" fmla="val 9474"/>
            </a:avLst>
          </a:prstGeom>
          <a:solidFill xmlns:a="http://schemas.openxmlformats.org/drawingml/2006/main">
            <a:srgbClr val="0D2B1E"/>
          </a:solidFill>
        </p:spPr>
      </p:sp>
      <p:sp>
        <p:nvSpPr>
          <p:cNvPr id="11" name="Text 9">
            <a:extLst xmlns:a="http://schemas.openxmlformats.org/drawingml/2006/main">
              <a:ext uri="{FF2B5EF4-FFF2-40B4-BE49-F238E27FC236}">
                <a16:creationId xmlns:a16="http://schemas.microsoft.com/office/drawing/2014/main" id="{37BF3ED5-94ED-4E5B-8574-1F72609549E1}"/>
              </a:ext>
            </a:extLst>
          </p:cNvPr>
          <p:cNvSpPr>
            <a:spLocks xmlns:a="http://schemas.openxmlformats.org/drawingml/2006/main" noGrp="1"/>
          </p:cNvSpPr>
          <p:nvPr/>
        </p:nvSpPr>
        <p:spPr>
          <a:xfrm xmlns:a="http://schemas.openxmlformats.org/drawingml/2006/main">
            <a:off x="6533388" y="2395728"/>
            <a:ext cx="475945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150">
                <a:solidFill>
                  <a:srgbClr val="F0C05A"/>
                </a:solidFill>
                <a:latin typeface="Courier New"/>
                <a:ea typeface="Courier New"/>
                <a:cs typeface="Courier New"/>
              </a:rPr>
              <a:t>COMPANY PROJECT  +  VISIBLE TARGET APP</a:t>
            </a:r>
            <a:endParaRPr sz="1150"/>
          </a:p>
        </p:txBody>
      </p:sp>
      <p:sp>
        <p:nvSpPr>
          <p:cNvPr id="12" name="Text 10">
            <a:extLst xmlns:a="http://schemas.openxmlformats.org/drawingml/2006/main">
              <a:ext uri="{FF2B5EF4-FFF2-40B4-BE49-F238E27FC236}">
                <a16:creationId xmlns:a16="http://schemas.microsoft.com/office/drawing/2014/main" id="{5AB56631-FCF5-4B9C-B372-D760DF6F08AC}"/>
              </a:ext>
            </a:extLst>
          </p:cNvPr>
          <p:cNvSpPr>
            <a:spLocks xmlns:a="http://schemas.openxmlformats.org/drawingml/2006/main" noGrp="1"/>
          </p:cNvSpPr>
          <p:nvPr/>
        </p:nvSpPr>
        <p:spPr>
          <a:xfrm xmlns:a="http://schemas.openxmlformats.org/drawingml/2006/main">
            <a:off x="640080" y="3456432"/>
            <a:ext cx="109087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Below the prompt, keep permissions on Ask for approval.</a:t>
            </a:r>
            <a:endParaRPr sz="1350"/>
          </a:p>
        </p:txBody>
      </p:sp>
      <p:sp>
        <p:nvSpPr>
          <p:cNvPr id="13" name="Shape 11">
            <a:extLst xmlns:a="http://schemas.openxmlformats.org/drawingml/2006/main">
              <a:ext uri="{FF2B5EF4-FFF2-40B4-BE49-F238E27FC236}">
                <a16:creationId xmlns:a16="http://schemas.microsoft.com/office/drawing/2014/main" id="{6247D183-CDCA-4DFD-BE2B-A40147CB7DD9}"/>
              </a:ext>
            </a:extLst>
          </p:cNvPr>
          <p:cNvSpPr>
            <a:spLocks xmlns:a="http://schemas.openxmlformats.org/drawingml/2006/main" noGrp="1"/>
          </p:cNvSpPr>
          <p:nvPr/>
        </p:nvSpPr>
        <p:spPr>
          <a:xfrm xmlns:a="http://schemas.openxmlformats.org/drawingml/2006/main">
            <a:off x="640080" y="3877056"/>
            <a:ext cx="10908792" cy="566928"/>
          </a:xfrm>
          <a:prstGeom xmlns:a="http://schemas.openxmlformats.org/drawingml/2006/main" prst="roundRect">
            <a:avLst>
              <a:gd name="adj" fmla="val 14516"/>
            </a:avLst>
          </a:prstGeom>
          <a:solidFill xmlns:a="http://schemas.openxmlformats.org/drawingml/2006/main">
            <a:srgbClr val="E8F2E9"/>
          </a:solidFill>
        </p:spPr>
      </p:sp>
      <p:sp>
        <p:nvSpPr>
          <p:cNvPr id="14" name="Text 12">
            <a:extLst xmlns:a="http://schemas.openxmlformats.org/drawingml/2006/main">
              <a:ext uri="{FF2B5EF4-FFF2-40B4-BE49-F238E27FC236}">
                <a16:creationId xmlns:a16="http://schemas.microsoft.com/office/drawing/2014/main" id="{8198B21A-E933-48EB-848F-AFDEEF706FF5}"/>
              </a:ext>
            </a:extLst>
          </p:cNvPr>
          <p:cNvSpPr>
            <a:spLocks xmlns:a="http://schemas.openxmlformats.org/drawingml/2006/main" noGrp="1"/>
          </p:cNvSpPr>
          <p:nvPr/>
        </p:nvSpPr>
        <p:spPr>
          <a:xfrm xmlns:a="http://schemas.openxmlformats.org/drawingml/2006/main">
            <a:off x="896112" y="3877056"/>
            <a:ext cx="10396728"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defRPr sz="1200">
                <a:solidFill>
                  <a:srgbClr val="173526"/>
                </a:solidFill>
              </a:defRPr>
            </a:pPr>
            <a:r>
              <a:rPr sz="1200">
                <a:solidFill>
                  <a:srgbClr val="173526"/>
                </a:solidFill>
                <a:latin typeface="Courier New"/>
                <a:ea typeface="Courier New"/>
                <a:cs typeface="Courier New"/>
              </a:rPr>
              <a:t>Approve only the company folder, app or website you understand.</a:t>
            </a:r>
            <a:endParaRPr sz="1300"/>
          </a:p>
        </p:txBody>
      </p:sp>
      <p:sp>
        <p:nvSpPr>
          <p:cNvPr id="15" name="Shape 13">
            <a:extLst xmlns:a="http://schemas.openxmlformats.org/drawingml/2006/main">
              <a:ext uri="{FF2B5EF4-FFF2-40B4-BE49-F238E27FC236}">
                <a16:creationId xmlns:a16="http://schemas.microsoft.com/office/drawing/2014/main" id="{7AEB2BDB-3147-420E-BF59-8407E856EF62}"/>
              </a:ext>
            </a:extLst>
          </p:cNvPr>
          <p:cNvSpPr>
            <a:spLocks xmlns:a="http://schemas.openxmlformats.org/drawingml/2006/main" noGrp="1"/>
          </p:cNvSpPr>
          <p:nvPr/>
        </p:nvSpPr>
        <p:spPr>
          <a:xfrm xmlns:a="http://schemas.openxmlformats.org/drawingml/2006/main">
            <a:off x="640080" y="4681728"/>
            <a:ext cx="10908792" cy="713232"/>
          </a:xfrm>
          <a:prstGeom xmlns:a="http://schemas.openxmlformats.org/drawingml/2006/main" prst="roundRect">
            <a:avLst>
              <a:gd name="adj" fmla="val 11538"/>
            </a:avLst>
          </a:prstGeom>
          <a:solidFill xmlns:a="http://schemas.openxmlformats.org/drawingml/2006/main">
            <a:srgbClr val="DDE9ED"/>
          </a:solidFill>
        </p:spPr>
      </p:sp>
      <p:sp>
        <p:nvSpPr>
          <p:cNvPr id="16" name="Shape 14">
            <a:extLst xmlns:a="http://schemas.openxmlformats.org/drawingml/2006/main">
              <a:ext uri="{FF2B5EF4-FFF2-40B4-BE49-F238E27FC236}">
                <a16:creationId xmlns:a16="http://schemas.microsoft.com/office/drawing/2014/main" id="{A596B362-693E-4BCD-877B-C02230808ABF}"/>
              </a:ext>
            </a:extLst>
          </p:cNvPr>
          <p:cNvSpPr>
            <a:spLocks xmlns:a="http://schemas.openxmlformats.org/drawingml/2006/main" noGrp="1"/>
          </p:cNvSpPr>
          <p:nvPr/>
        </p:nvSpPr>
        <p:spPr>
          <a:xfrm xmlns:a="http://schemas.openxmlformats.org/drawingml/2006/main">
            <a:off x="914400" y="4791456"/>
            <a:ext cx="493776" cy="493776"/>
          </a:xfrm>
          <a:prstGeom xmlns:a="http://schemas.openxmlformats.org/drawingml/2006/main" prst="ellipse">
            <a:avLst/>
          </a:prstGeom>
          <a:solidFill xmlns:a="http://schemas.openxmlformats.org/drawingml/2006/main">
            <a:srgbClr val="2E6B37"/>
          </a:solidFill>
        </p:spPr>
      </p:sp>
      <p:pic>
        <p:nvPicPr>
          <p:cNvPr id="39" name="Image 0"/>
          <p:cNvPicPr>
            <a:picLocks xmlns:a="http://schemas.openxmlformats.org/drawingml/2006/main" noChangeAspect="1"/>
          </p:cNvPicPr>
          <p:nvPr/>
        </p:nvPicPr>
        <p:blipFill>
          <a:blip xmlns:r="http://schemas.openxmlformats.org/officeDocument/2006/relationships" xmlns:a="http://schemas.openxmlformats.org/drawingml/2006/main" r:embed="R1b9ca89861eb4c56"/>
          <a:stretch xmlns:a="http://schemas.openxmlformats.org/drawingml/2006/main">
            <a:fillRect l="0" t="0" r="0" b="0"/>
          </a:stretch>
        </p:blipFill>
        <p:spPr>
          <a:xfrm xmlns:a="http://schemas.openxmlformats.org/drawingml/2006/main">
            <a:off x="1042782" y="4919838"/>
            <a:ext cx="237012" cy="237012"/>
          </a:xfrm>
          <a:prstGeom xmlns:a="http://schemas.openxmlformats.org/drawingml/2006/main" prst="rect">
            <a:avLst/>
          </a:prstGeom>
        </p:spPr>
      </p:pic>
      <p:sp>
        <p:nvSpPr>
          <p:cNvPr id="18" name="Text 15">
            <a:extLst xmlns:a="http://schemas.openxmlformats.org/drawingml/2006/main">
              <a:ext uri="{FF2B5EF4-FFF2-40B4-BE49-F238E27FC236}">
                <a16:creationId xmlns:a16="http://schemas.microsoft.com/office/drawing/2014/main" id="{23ED5A99-E576-4B66-8B33-5712E4D34D3D}"/>
              </a:ext>
            </a:extLst>
          </p:cNvPr>
          <p:cNvSpPr>
            <a:spLocks xmlns:a="http://schemas.openxmlformats.org/drawingml/2006/main" noGrp="1"/>
          </p:cNvSpPr>
          <p:nvPr/>
        </p:nvSpPr>
        <p:spPr>
          <a:xfrm xmlns:a="http://schemas.openxmlformats.org/drawingml/2006/main">
            <a:off x="1645920" y="4681728"/>
            <a:ext cx="9537192"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defRPr sz="1200">
                <a:solidFill>
                  <a:srgbClr val="173526"/>
                </a:solidFill>
              </a:defRPr>
            </a:pPr>
            <a:r>
              <a:rPr sz="1200">
                <a:solidFill>
                  <a:srgbClr val="173526"/>
                </a:solidFill>
                <a:latin typeface="Arial"/>
                <a:ea typeface="Arial"/>
                <a:cs typeface="Arial"/>
              </a:rPr>
              <a:t>Done when Codex reads the project and asks before leaving the approved scope.</a:t>
            </a:r>
            <a:endParaRPr sz="1450"/>
          </a:p>
        </p:txBody>
      </p:sp>
      <p:sp>
        <p:nvSpPr>
          <p:cNvPr id="19" name="Shape 16">
            <a:extLst xmlns:a="http://schemas.openxmlformats.org/drawingml/2006/main">
              <a:ext uri="{FF2B5EF4-FFF2-40B4-BE49-F238E27FC236}">
                <a16:creationId xmlns:a16="http://schemas.microsoft.com/office/drawing/2014/main" id="{EB4643F6-6A91-4FD5-BAEF-252E2CB1B199}"/>
              </a:ext>
            </a:extLst>
          </p:cNvPr>
          <p:cNvSpPr>
            <a:spLocks xmlns:a="http://schemas.openxmlformats.org/drawingml/2006/main" noGrp="1"/>
          </p:cNvSpPr>
          <p:nvPr/>
        </p:nvSpPr>
        <p:spPr>
          <a:xfrm xmlns:a="http://schemas.openxmlformats.org/drawingml/2006/main">
            <a:off x="640080" y="5687568"/>
            <a:ext cx="10908792" cy="475488"/>
          </a:xfrm>
          <a:prstGeom xmlns:a="http://schemas.openxmlformats.org/drawingml/2006/main" prst="roundRect">
            <a:avLst>
              <a:gd name="adj" fmla="val 17308"/>
            </a:avLst>
          </a:prstGeom>
          <a:solidFill xmlns:a="http://schemas.openxmlformats.org/drawingml/2006/main">
            <a:srgbClr val="FBF2DC"/>
          </a:solidFill>
        </p:spPr>
      </p:sp>
      <p:sp>
        <p:nvSpPr>
          <p:cNvPr id="20" name="Text 17">
            <a:extLst xmlns:a="http://schemas.openxmlformats.org/drawingml/2006/main">
              <a:ext uri="{FF2B5EF4-FFF2-40B4-BE49-F238E27FC236}">
                <a16:creationId xmlns:a16="http://schemas.microsoft.com/office/drawing/2014/main" id="{33B41A03-6483-4295-8E64-F19ADADA65D8}"/>
              </a:ext>
            </a:extLst>
          </p:cNvPr>
          <p:cNvSpPr>
            <a:spLocks xmlns:a="http://schemas.openxmlformats.org/drawingml/2006/main" noGrp="1"/>
          </p:cNvSpPr>
          <p:nvPr/>
        </p:nvSpPr>
        <p:spPr>
          <a:xfrm xmlns:a="http://schemas.openxmlformats.org/drawingml/2006/main">
            <a:off x="1005840" y="5687568"/>
            <a:ext cx="10177272"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defRPr sz="1200">
                <a:solidFill>
                  <a:srgbClr val="173526"/>
                </a:solidFill>
              </a:defRPr>
            </a:pPr>
            <a:r>
              <a:rPr sz="1200">
                <a:solidFill>
                  <a:srgbClr val="173526"/>
                </a:solidFill>
                <a:latin typeface="Arial"/>
                <a:ea typeface="Arial"/>
                <a:cs typeface="Arial"/>
              </a:rPr>
              <a:t>Never treat tool availability as permission.</a:t>
            </a:r>
            <a:endParaRPr sz="1250"/>
          </a:p>
        </p:txBody>
      </p:sp>
      <p:sp>
        <p:nvSpPr>
          <p:cNvPr id="21" name="Text 18">
            <a:extLst xmlns:a="http://schemas.openxmlformats.org/drawingml/2006/main">
              <a:ext uri="{FF2B5EF4-FFF2-40B4-BE49-F238E27FC236}">
                <a16:creationId xmlns:a16="http://schemas.microsoft.com/office/drawing/2014/main" id="{A8950845-1EA7-4518-8AE3-131B762B9B53}"/>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2" name="Text 19">
            <a:extLst xmlns:a="http://schemas.openxmlformats.org/drawingml/2006/main">
              <a:ext uri="{FF2B5EF4-FFF2-40B4-BE49-F238E27FC236}">
                <a16:creationId xmlns:a16="http://schemas.microsoft.com/office/drawing/2014/main" id="{7C57220F-48E9-438D-8335-1D48F38F66BA}"/>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18</a:t>
            </a:r>
            <a:endParaRPr sz="900"/>
          </a:p>
        </p:txBody>
      </p:sp>
    </p:spTree>
    <p:extLst>
      <p:ext uri="{BB962C8B-B14F-4D97-AF65-F5344CB8AC3E}">
        <p14:creationId xmlns:p14="http://schemas.microsoft.com/office/powerpoint/2010/main" val="277323549"/>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A99207AF-9E03-4C6E-A249-134B5AD3CE83}"/>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SETUP  ·  IN-ROOM VOICE</a:t>
            </a:r>
            <a:endParaRPr sz="1050"/>
          </a:p>
        </p:txBody>
      </p:sp>
      <p:sp>
        <p:nvSpPr>
          <p:cNvPr id="3" name="Text 1">
            <a:extLst xmlns:a="http://schemas.openxmlformats.org/drawingml/2006/main">
              <a:ext uri="{FF2B5EF4-FFF2-40B4-BE49-F238E27FC236}">
                <a16:creationId xmlns:a16="http://schemas.microsoft.com/office/drawing/2014/main" id="{863EDE85-19ED-42A4-A61E-A0A4C5DFFC20}"/>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Let the helper prepare Wispr Flow.</a:t>
            </a:r>
            <a:endParaRPr sz="3400"/>
          </a:p>
        </p:txBody>
      </p:sp>
      <p:sp>
        <p:nvSpPr>
          <p:cNvPr id="4" name="Text 2">
            <a:extLst xmlns:a="http://schemas.openxmlformats.org/drawingml/2006/main">
              <a:ext uri="{FF2B5EF4-FFF2-40B4-BE49-F238E27FC236}">
                <a16:creationId xmlns:a16="http://schemas.microsoft.com/office/drawing/2014/main" id="{6A0689BA-A1E4-4D6B-8F4B-02923A4E28C8}"/>
              </a:ext>
            </a:extLst>
          </p:cNvPr>
          <p:cNvSpPr>
            <a:spLocks xmlns:a="http://schemas.openxmlformats.org/drawingml/2006/main" noGrp="1"/>
          </p:cNvSpPr>
          <p:nvPr/>
        </p:nvSpPr>
        <p:spPr>
          <a:xfrm xmlns:a="http://schemas.openxmlformats.org/drawingml/2006/main">
            <a:off x="640080" y="1691640"/>
            <a:ext cx="5271516"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ON A MAC</a:t>
            </a:r>
            <a:endParaRPr sz="900"/>
          </a:p>
        </p:txBody>
      </p:sp>
      <p:sp>
        <p:nvSpPr>
          <p:cNvPr id="5" name="Text 3">
            <a:extLst xmlns:a="http://schemas.openxmlformats.org/drawingml/2006/main">
              <a:ext uri="{FF2B5EF4-FFF2-40B4-BE49-F238E27FC236}">
                <a16:creationId xmlns:a16="http://schemas.microsoft.com/office/drawing/2014/main" id="{8C0F8B11-029A-442E-B1BB-0BEC75E45A48}"/>
              </a:ext>
            </a:extLst>
          </p:cNvPr>
          <p:cNvSpPr>
            <a:spLocks xmlns:a="http://schemas.openxmlformats.org/drawingml/2006/main" noGrp="1"/>
          </p:cNvSpPr>
          <p:nvPr/>
        </p:nvSpPr>
        <p:spPr>
          <a:xfrm xmlns:a="http://schemas.openxmlformats.org/drawingml/2006/main">
            <a:off x="640080" y="1965960"/>
            <a:ext cx="5271516"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The helper checks Applications first. If missing, it opens the official download.</a:t>
            </a:r>
            <a:endParaRPr sz="1350"/>
          </a:p>
        </p:txBody>
      </p:sp>
      <p:sp>
        <p:nvSpPr>
          <p:cNvPr id="6" name="Shape 4">
            <a:extLst xmlns:a="http://schemas.openxmlformats.org/drawingml/2006/main">
              <a:ext uri="{FF2B5EF4-FFF2-40B4-BE49-F238E27FC236}">
                <a16:creationId xmlns:a16="http://schemas.microsoft.com/office/drawing/2014/main" id="{CA3EE20C-7FDE-4E52-B6B0-36C8D4DB7120}"/>
              </a:ext>
            </a:extLst>
          </p:cNvPr>
          <p:cNvSpPr>
            <a:spLocks xmlns:a="http://schemas.openxmlformats.org/drawingml/2006/main" noGrp="1"/>
          </p:cNvSpPr>
          <p:nvPr/>
        </p:nvSpPr>
        <p:spPr>
          <a:xfrm xmlns:a="http://schemas.openxmlformats.org/drawingml/2006/main">
            <a:off x="640080" y="2395728"/>
            <a:ext cx="5271516" cy="868680"/>
          </a:xfrm>
          <a:prstGeom xmlns:a="http://schemas.openxmlformats.org/drawingml/2006/main" prst="roundRect">
            <a:avLst>
              <a:gd name="adj" fmla="val 9474"/>
            </a:avLst>
          </a:prstGeom>
          <a:solidFill xmlns:a="http://schemas.openxmlformats.org/drawingml/2006/main">
            <a:srgbClr val="0D2B1E"/>
          </a:solidFill>
        </p:spPr>
      </p:sp>
      <p:sp>
        <p:nvSpPr>
          <p:cNvPr id="7" name="Text 5">
            <a:extLst xmlns:a="http://schemas.openxmlformats.org/drawingml/2006/main">
              <a:ext uri="{FF2B5EF4-FFF2-40B4-BE49-F238E27FC236}">
                <a16:creationId xmlns:a16="http://schemas.microsoft.com/office/drawing/2014/main" id="{3E46F304-CB5D-4F67-9692-05C2DA136A52}"/>
              </a:ext>
            </a:extLst>
          </p:cNvPr>
          <p:cNvSpPr>
            <a:spLocks xmlns:a="http://schemas.openxmlformats.org/drawingml/2006/main" noGrp="1"/>
          </p:cNvSpPr>
          <p:nvPr/>
        </p:nvSpPr>
        <p:spPr>
          <a:xfrm xmlns:a="http://schemas.openxmlformats.org/drawingml/2006/main">
            <a:off x="896112" y="2395728"/>
            <a:ext cx="475945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150">
                <a:solidFill>
                  <a:srgbClr val="F0C05A"/>
                </a:solidFill>
                <a:latin typeface="Courier New"/>
                <a:ea typeface="Courier New"/>
                <a:cs typeface="Courier New"/>
              </a:rPr>
              <a:t>CHECK  →  ONE ACTION  →  VERIFY</a:t>
            </a:r>
            <a:endParaRPr sz="1150"/>
          </a:p>
        </p:txBody>
      </p:sp>
      <p:sp>
        <p:nvSpPr>
          <p:cNvPr id="8" name="Text 6">
            <a:extLst xmlns:a="http://schemas.openxmlformats.org/drawingml/2006/main">
              <a:ext uri="{FF2B5EF4-FFF2-40B4-BE49-F238E27FC236}">
                <a16:creationId xmlns:a16="http://schemas.microsoft.com/office/drawing/2014/main" id="{A609C264-E1F6-438E-BEC7-CC30C2E07A36}"/>
              </a:ext>
            </a:extLst>
          </p:cNvPr>
          <p:cNvSpPr>
            <a:spLocks xmlns:a="http://schemas.openxmlformats.org/drawingml/2006/main" noGrp="1"/>
          </p:cNvSpPr>
          <p:nvPr/>
        </p:nvSpPr>
        <p:spPr>
          <a:xfrm xmlns:a="http://schemas.openxmlformats.org/drawingml/2006/main">
            <a:off x="6277356" y="1691640"/>
            <a:ext cx="5271516"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ON WINDOWS</a:t>
            </a:r>
            <a:endParaRPr sz="900"/>
          </a:p>
        </p:txBody>
      </p:sp>
      <p:sp>
        <p:nvSpPr>
          <p:cNvPr id="9" name="Text 7">
            <a:extLst xmlns:a="http://schemas.openxmlformats.org/drawingml/2006/main">
              <a:ext uri="{FF2B5EF4-FFF2-40B4-BE49-F238E27FC236}">
                <a16:creationId xmlns:a16="http://schemas.microsoft.com/office/drawing/2014/main" id="{6F9D3ADE-4D7D-46B3-9666-D0C0EA97371A}"/>
              </a:ext>
            </a:extLst>
          </p:cNvPr>
          <p:cNvSpPr>
            <a:spLocks xmlns:a="http://schemas.openxmlformats.org/drawingml/2006/main" noGrp="1"/>
          </p:cNvSpPr>
          <p:nvPr/>
        </p:nvSpPr>
        <p:spPr>
          <a:xfrm xmlns:a="http://schemas.openxmlformats.org/drawingml/2006/main">
            <a:off x="6277356" y="1965960"/>
            <a:ext cx="5271516"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The helper checks Start first. If missing, it opens the official download.</a:t>
            </a:r>
            <a:endParaRPr sz="1350"/>
          </a:p>
        </p:txBody>
      </p:sp>
      <p:sp>
        <p:nvSpPr>
          <p:cNvPr id="10" name="Shape 8">
            <a:extLst xmlns:a="http://schemas.openxmlformats.org/drawingml/2006/main">
              <a:ext uri="{FF2B5EF4-FFF2-40B4-BE49-F238E27FC236}">
                <a16:creationId xmlns:a16="http://schemas.microsoft.com/office/drawing/2014/main" id="{A332B879-A6CF-4F9D-8D0B-492A3B514B71}"/>
              </a:ext>
            </a:extLst>
          </p:cNvPr>
          <p:cNvSpPr>
            <a:spLocks xmlns:a="http://schemas.openxmlformats.org/drawingml/2006/main" noGrp="1"/>
          </p:cNvSpPr>
          <p:nvPr/>
        </p:nvSpPr>
        <p:spPr>
          <a:xfrm xmlns:a="http://schemas.openxmlformats.org/drawingml/2006/main">
            <a:off x="6277356" y="2395728"/>
            <a:ext cx="5271516" cy="868680"/>
          </a:xfrm>
          <a:prstGeom xmlns:a="http://schemas.openxmlformats.org/drawingml/2006/main" prst="roundRect">
            <a:avLst>
              <a:gd name="adj" fmla="val 9474"/>
            </a:avLst>
          </a:prstGeom>
          <a:solidFill xmlns:a="http://schemas.openxmlformats.org/drawingml/2006/main">
            <a:srgbClr val="0D2B1E"/>
          </a:solidFill>
        </p:spPr>
      </p:sp>
      <p:sp>
        <p:nvSpPr>
          <p:cNvPr id="11" name="Text 9">
            <a:extLst xmlns:a="http://schemas.openxmlformats.org/drawingml/2006/main">
              <a:ext uri="{FF2B5EF4-FFF2-40B4-BE49-F238E27FC236}">
                <a16:creationId xmlns:a16="http://schemas.microsoft.com/office/drawing/2014/main" id="{37BF3ED5-94ED-4E5B-8574-1F72609549E1}"/>
              </a:ext>
            </a:extLst>
          </p:cNvPr>
          <p:cNvSpPr>
            <a:spLocks xmlns:a="http://schemas.openxmlformats.org/drawingml/2006/main" noGrp="1"/>
          </p:cNvSpPr>
          <p:nvPr/>
        </p:nvSpPr>
        <p:spPr>
          <a:xfrm xmlns:a="http://schemas.openxmlformats.org/drawingml/2006/main">
            <a:off x="6533388" y="2395728"/>
            <a:ext cx="475945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150">
                <a:solidFill>
                  <a:srgbClr val="F0C05A"/>
                </a:solidFill>
                <a:latin typeface="Courier New"/>
                <a:ea typeface="Courier New"/>
                <a:cs typeface="Courier New"/>
              </a:rPr>
              <a:t>CHECK  →  ONE ACTION  →  VERIFY</a:t>
            </a:r>
            <a:endParaRPr sz="1150"/>
          </a:p>
        </p:txBody>
      </p:sp>
      <p:sp>
        <p:nvSpPr>
          <p:cNvPr id="12" name="Text 10">
            <a:extLst xmlns:a="http://schemas.openxmlformats.org/drawingml/2006/main">
              <a:ext uri="{FF2B5EF4-FFF2-40B4-BE49-F238E27FC236}">
                <a16:creationId xmlns:a16="http://schemas.microsoft.com/office/drawing/2014/main" id="{5AB56631-FCF5-4B9C-B372-D760DF6F08AC}"/>
              </a:ext>
            </a:extLst>
          </p:cNvPr>
          <p:cNvSpPr>
            <a:spLocks xmlns:a="http://schemas.openxmlformats.org/drawingml/2006/main" noGrp="1"/>
          </p:cNvSpPr>
          <p:nvPr/>
        </p:nvSpPr>
        <p:spPr>
          <a:xfrm xmlns:a="http://schemas.openxmlformats.org/drawingml/2006/main">
            <a:off x="640080" y="3456432"/>
            <a:ext cx="109087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You use the company-approved sign-in choice shown by Ambuj.</a:t>
            </a:r>
            <a:endParaRPr sz="1350"/>
          </a:p>
        </p:txBody>
      </p:sp>
      <p:sp>
        <p:nvSpPr>
          <p:cNvPr id="13" name="Shape 11">
            <a:extLst xmlns:a="http://schemas.openxmlformats.org/drawingml/2006/main">
              <a:ext uri="{FF2B5EF4-FFF2-40B4-BE49-F238E27FC236}">
                <a16:creationId xmlns:a16="http://schemas.microsoft.com/office/drawing/2014/main" id="{6247D183-CDCA-4DFD-BE2B-A40147CB7DD9}"/>
              </a:ext>
            </a:extLst>
          </p:cNvPr>
          <p:cNvSpPr>
            <a:spLocks xmlns:a="http://schemas.openxmlformats.org/drawingml/2006/main" noGrp="1"/>
          </p:cNvSpPr>
          <p:nvPr/>
        </p:nvSpPr>
        <p:spPr>
          <a:xfrm xmlns:a="http://schemas.openxmlformats.org/drawingml/2006/main">
            <a:off x="640080" y="3877056"/>
            <a:ext cx="10908792" cy="566928"/>
          </a:xfrm>
          <a:prstGeom xmlns:a="http://schemas.openxmlformats.org/drawingml/2006/main" prst="roundRect">
            <a:avLst>
              <a:gd name="adj" fmla="val 14516"/>
            </a:avLst>
          </a:prstGeom>
          <a:solidFill xmlns:a="http://schemas.openxmlformats.org/drawingml/2006/main">
            <a:srgbClr val="E8F2E9"/>
          </a:solidFill>
        </p:spPr>
      </p:sp>
      <p:sp>
        <p:nvSpPr>
          <p:cNvPr id="14" name="Text 12">
            <a:extLst xmlns:a="http://schemas.openxmlformats.org/drawingml/2006/main">
              <a:ext uri="{FF2B5EF4-FFF2-40B4-BE49-F238E27FC236}">
                <a16:creationId xmlns:a16="http://schemas.microsoft.com/office/drawing/2014/main" id="{8198B21A-E933-48EB-848F-AFDEEF706FF5}"/>
              </a:ext>
            </a:extLst>
          </p:cNvPr>
          <p:cNvSpPr>
            <a:spLocks xmlns:a="http://schemas.openxmlformats.org/drawingml/2006/main" noGrp="1"/>
          </p:cNvSpPr>
          <p:nvPr/>
        </p:nvSpPr>
        <p:spPr>
          <a:xfrm xmlns:a="http://schemas.openxmlformats.org/drawingml/2006/main">
            <a:off x="896112" y="3877056"/>
            <a:ext cx="10396728"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defRPr sz="1200">
                <a:solidFill>
                  <a:srgbClr val="173526"/>
                </a:solidFill>
              </a:defRPr>
            </a:pPr>
            <a:r>
              <a:rPr sz="1200">
                <a:solidFill>
                  <a:srgbClr val="173526"/>
                </a:solidFill>
                <a:latin typeface="Courier New"/>
                <a:ea typeface="Courier New"/>
                <a:cs typeface="Courier New"/>
              </a:rPr>
              <a:t>Approve Microphone and Accessibility only when the selected feature requests them.</a:t>
            </a:r>
            <a:endParaRPr sz="1300"/>
          </a:p>
        </p:txBody>
      </p:sp>
      <p:sp>
        <p:nvSpPr>
          <p:cNvPr id="15" name="Shape 13">
            <a:extLst xmlns:a="http://schemas.openxmlformats.org/drawingml/2006/main">
              <a:ext uri="{FF2B5EF4-FFF2-40B4-BE49-F238E27FC236}">
                <a16:creationId xmlns:a16="http://schemas.microsoft.com/office/drawing/2014/main" id="{7AEB2BDB-3147-420E-BF59-8407E856EF62}"/>
              </a:ext>
            </a:extLst>
          </p:cNvPr>
          <p:cNvSpPr>
            <a:spLocks xmlns:a="http://schemas.openxmlformats.org/drawingml/2006/main" noGrp="1"/>
          </p:cNvSpPr>
          <p:nvPr/>
        </p:nvSpPr>
        <p:spPr>
          <a:xfrm xmlns:a="http://schemas.openxmlformats.org/drawingml/2006/main">
            <a:off x="640080" y="4681728"/>
            <a:ext cx="10908792" cy="713232"/>
          </a:xfrm>
          <a:prstGeom xmlns:a="http://schemas.openxmlformats.org/drawingml/2006/main" prst="roundRect">
            <a:avLst>
              <a:gd name="adj" fmla="val 11538"/>
            </a:avLst>
          </a:prstGeom>
          <a:solidFill xmlns:a="http://schemas.openxmlformats.org/drawingml/2006/main">
            <a:srgbClr val="DDE9ED"/>
          </a:solidFill>
        </p:spPr>
      </p:sp>
      <p:sp>
        <p:nvSpPr>
          <p:cNvPr id="16" name="Shape 14">
            <a:extLst xmlns:a="http://schemas.openxmlformats.org/drawingml/2006/main">
              <a:ext uri="{FF2B5EF4-FFF2-40B4-BE49-F238E27FC236}">
                <a16:creationId xmlns:a16="http://schemas.microsoft.com/office/drawing/2014/main" id="{A596B362-693E-4BCD-877B-C02230808ABF}"/>
              </a:ext>
            </a:extLst>
          </p:cNvPr>
          <p:cNvSpPr>
            <a:spLocks xmlns:a="http://schemas.openxmlformats.org/drawingml/2006/main" noGrp="1"/>
          </p:cNvSpPr>
          <p:nvPr/>
        </p:nvSpPr>
        <p:spPr>
          <a:xfrm xmlns:a="http://schemas.openxmlformats.org/drawingml/2006/main">
            <a:off x="914400" y="4791456"/>
            <a:ext cx="493776" cy="493776"/>
          </a:xfrm>
          <a:prstGeom xmlns:a="http://schemas.openxmlformats.org/drawingml/2006/main" prst="ellipse">
            <a:avLst/>
          </a:prstGeom>
          <a:solidFill xmlns:a="http://schemas.openxmlformats.org/drawingml/2006/main">
            <a:srgbClr val="2E6B37"/>
          </a:solidFill>
        </p:spPr>
      </p:sp>
      <p:pic>
        <p:nvPicPr>
          <p:cNvPr id="39" name="Image 0"/>
          <p:cNvPicPr>
            <a:picLocks xmlns:a="http://schemas.openxmlformats.org/drawingml/2006/main" noChangeAspect="1"/>
          </p:cNvPicPr>
          <p:nvPr/>
        </p:nvPicPr>
        <p:blipFill>
          <a:blip xmlns:r="http://schemas.openxmlformats.org/officeDocument/2006/relationships" xmlns:a="http://schemas.openxmlformats.org/drawingml/2006/main" r:embed="R7d1e9f72f14a4f32"/>
          <a:stretch xmlns:a="http://schemas.openxmlformats.org/drawingml/2006/main">
            <a:fillRect l="0" t="0" r="0" b="0"/>
          </a:stretch>
        </p:blipFill>
        <p:spPr>
          <a:xfrm xmlns:a="http://schemas.openxmlformats.org/drawingml/2006/main">
            <a:off x="1042782" y="4919838"/>
            <a:ext cx="237012" cy="237012"/>
          </a:xfrm>
          <a:prstGeom xmlns:a="http://schemas.openxmlformats.org/drawingml/2006/main" prst="rect">
            <a:avLst/>
          </a:prstGeom>
        </p:spPr>
      </p:pic>
      <p:sp>
        <p:nvSpPr>
          <p:cNvPr id="18" name="Text 15">
            <a:extLst xmlns:a="http://schemas.openxmlformats.org/drawingml/2006/main">
              <a:ext uri="{FF2B5EF4-FFF2-40B4-BE49-F238E27FC236}">
                <a16:creationId xmlns:a16="http://schemas.microsoft.com/office/drawing/2014/main" id="{23ED5A99-E576-4B66-8B33-5712E4D34D3D}"/>
              </a:ext>
            </a:extLst>
          </p:cNvPr>
          <p:cNvSpPr>
            <a:spLocks xmlns:a="http://schemas.openxmlformats.org/drawingml/2006/main" noGrp="1"/>
          </p:cNvSpPr>
          <p:nvPr/>
        </p:nvSpPr>
        <p:spPr>
          <a:xfrm xmlns:a="http://schemas.openxmlformats.org/drawingml/2006/main">
            <a:off x="1645920" y="4681728"/>
            <a:ext cx="9537192"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defRPr sz="1200">
                <a:solidFill>
                  <a:srgbClr val="173526"/>
                </a:solidFill>
              </a:defRPr>
            </a:pPr>
            <a:r>
              <a:rPr sz="1200">
                <a:solidFill>
                  <a:srgbClr val="173526"/>
                </a:solidFill>
                <a:latin typeface="Arial"/>
                <a:ea typeface="Arial"/>
                <a:cs typeface="Arial"/>
              </a:rPr>
              <a:t>Done when one short spoken sentence appears correctly in a safe text box.</a:t>
            </a:r>
            <a:endParaRPr sz="1450"/>
          </a:p>
        </p:txBody>
      </p:sp>
      <p:sp>
        <p:nvSpPr>
          <p:cNvPr id="19" name="Shape 16">
            <a:extLst xmlns:a="http://schemas.openxmlformats.org/drawingml/2006/main">
              <a:ext uri="{FF2B5EF4-FFF2-40B4-BE49-F238E27FC236}">
                <a16:creationId xmlns:a16="http://schemas.microsoft.com/office/drawing/2014/main" id="{EB4643F6-6A91-4FD5-BAEF-252E2CB1B199}"/>
              </a:ext>
            </a:extLst>
          </p:cNvPr>
          <p:cNvSpPr>
            <a:spLocks xmlns:a="http://schemas.openxmlformats.org/drawingml/2006/main" noGrp="1"/>
          </p:cNvSpPr>
          <p:nvPr/>
        </p:nvSpPr>
        <p:spPr>
          <a:xfrm xmlns:a="http://schemas.openxmlformats.org/drawingml/2006/main">
            <a:off x="640080" y="5687568"/>
            <a:ext cx="10908792" cy="475488"/>
          </a:xfrm>
          <a:prstGeom xmlns:a="http://schemas.openxmlformats.org/drawingml/2006/main" prst="roundRect">
            <a:avLst>
              <a:gd name="adj" fmla="val 17308"/>
            </a:avLst>
          </a:prstGeom>
          <a:solidFill xmlns:a="http://schemas.openxmlformats.org/drawingml/2006/main">
            <a:srgbClr val="FBF2DC"/>
          </a:solidFill>
        </p:spPr>
      </p:sp>
      <p:sp>
        <p:nvSpPr>
          <p:cNvPr id="20" name="Text 17">
            <a:extLst xmlns:a="http://schemas.openxmlformats.org/drawingml/2006/main">
              <a:ext uri="{FF2B5EF4-FFF2-40B4-BE49-F238E27FC236}">
                <a16:creationId xmlns:a16="http://schemas.microsoft.com/office/drawing/2014/main" id="{33B41A03-6483-4295-8E64-F19ADADA65D8}"/>
              </a:ext>
            </a:extLst>
          </p:cNvPr>
          <p:cNvSpPr>
            <a:spLocks xmlns:a="http://schemas.openxmlformats.org/drawingml/2006/main" noGrp="1"/>
          </p:cNvSpPr>
          <p:nvPr/>
        </p:nvSpPr>
        <p:spPr>
          <a:xfrm xmlns:a="http://schemas.openxmlformats.org/drawingml/2006/main">
            <a:off x="1005840" y="5687568"/>
            <a:ext cx="10177272"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defRPr sz="1200">
                <a:solidFill>
                  <a:srgbClr val="173526"/>
                </a:solidFill>
              </a:defRPr>
            </a:pPr>
            <a:r>
              <a:rPr sz="1200">
                <a:solidFill>
                  <a:srgbClr val="173526"/>
                </a:solidFill>
                <a:latin typeface="Arial"/>
                <a:ea typeface="Arial"/>
                <a:cs typeface="Arial"/>
              </a:rPr>
              <a:t>Never dictate passwords, one-time codes, private HR, banking or Gate 0 content.</a:t>
            </a:r>
            <a:endParaRPr sz="1250"/>
          </a:p>
        </p:txBody>
      </p:sp>
      <p:sp>
        <p:nvSpPr>
          <p:cNvPr id="21" name="Text 18">
            <a:extLst xmlns:a="http://schemas.openxmlformats.org/drawingml/2006/main">
              <a:ext uri="{FF2B5EF4-FFF2-40B4-BE49-F238E27FC236}">
                <a16:creationId xmlns:a16="http://schemas.microsoft.com/office/drawing/2014/main" id="{A8950845-1EA7-4518-8AE3-131B762B9B53}"/>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2" name="Text 19">
            <a:extLst xmlns:a="http://schemas.openxmlformats.org/drawingml/2006/main">
              <a:ext uri="{FF2B5EF4-FFF2-40B4-BE49-F238E27FC236}">
                <a16:creationId xmlns:a16="http://schemas.microsoft.com/office/drawing/2014/main" id="{7C57220F-48E9-438D-8335-1D48F38F66BA}"/>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19</a:t>
            </a:r>
            <a:endParaRPr sz="900"/>
          </a:p>
        </p:txBody>
      </p:sp>
    </p:spTree>
    <p:extLst>
      <p:ext uri="{BB962C8B-B14F-4D97-AF65-F5344CB8AC3E}">
        <p14:creationId xmlns:p14="http://schemas.microsoft.com/office/powerpoint/2010/main" val="27732354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272DC8A-8F0E-4F4C-AC1E-3888CF89D6DA}"/>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SETUP  ·  SPEAK TO THE SUIT</a:t>
            </a:r>
            <a:endParaRPr sz="1050"/>
          </a:p>
        </p:txBody>
      </p:sp>
      <p:sp>
        <p:nvSpPr>
          <p:cNvPr id="3" name="Text 1">
            <a:extLst xmlns:a="http://schemas.openxmlformats.org/drawingml/2006/main">
              <a:ext uri="{FF2B5EF4-FFF2-40B4-BE49-F238E27FC236}">
                <a16:creationId xmlns:a16="http://schemas.microsoft.com/office/drawing/2014/main" id="{F29AA71B-5F55-41BA-9758-4F32B6F395D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Speak. Review. Then send.</a:t>
            </a:r>
            <a:endParaRPr sz="3400"/>
          </a:p>
        </p:txBody>
      </p:sp>
      <p:sp>
        <p:nvSpPr>
          <p:cNvPr id="4" name="Shape 2">
            <a:extLst xmlns:a="http://schemas.openxmlformats.org/drawingml/2006/main">
              <a:ext uri="{FF2B5EF4-FFF2-40B4-BE49-F238E27FC236}">
                <a16:creationId xmlns:a16="http://schemas.microsoft.com/office/drawing/2014/main" id="{57DDC06A-AC4B-4ABC-A3A4-1F631CCC329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9011DBFA-C19F-4439-92FA-6FE529EBB47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1</a:t>
            </a:r>
            <a:endParaRPr sz="1540"/>
          </a:p>
        </p:txBody>
      </p:sp>
      <p:sp>
        <p:nvSpPr>
          <p:cNvPr id="6" name="Text 4">
            <a:extLst xmlns:a="http://schemas.openxmlformats.org/drawingml/2006/main">
              <a:ext uri="{FF2B5EF4-FFF2-40B4-BE49-F238E27FC236}">
                <a16:creationId xmlns:a16="http://schemas.microsoft.com/office/drawing/2014/main" id="{ADB1530D-2863-49AE-B696-FD45B508750B}"/>
              </a:ext>
            </a:extLst>
          </p:cNvPr>
          <p:cNvSpPr>
            <a:spLocks xmlns:a="http://schemas.openxmlformats.org/drawingml/2006/main" noGrp="1"/>
          </p:cNvSpPr>
          <p:nvPr/>
        </p:nvSpPr>
        <p:spPr>
          <a:xfrm xmlns:a="http://schemas.openxmlformats.org/drawingml/2006/main">
            <a:off x="1371600" y="170992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Click inside the Codex message box.</a:t>
            </a:r>
            <a:endParaRPr sz="1700"/>
          </a:p>
        </p:txBody>
      </p:sp>
      <p:sp>
        <p:nvSpPr>
          <p:cNvPr id="7" name="Text 5">
            <a:extLst xmlns:a="http://schemas.openxmlformats.org/drawingml/2006/main">
              <a:ext uri="{FF2B5EF4-FFF2-40B4-BE49-F238E27FC236}">
                <a16:creationId xmlns:a16="http://schemas.microsoft.com/office/drawing/2014/main" id="{95ED99E1-115C-40AC-90BB-A7B394C2F657}"/>
              </a:ext>
            </a:extLst>
          </p:cNvPr>
          <p:cNvSpPr>
            <a:spLocks xmlns:a="http://schemas.openxmlformats.org/drawingml/2006/main" noGrp="1"/>
          </p:cNvSpPr>
          <p:nvPr/>
        </p:nvSpPr>
        <p:spPr>
          <a:xfrm xmlns:a="http://schemas.openxmlformats.org/drawingml/2006/main">
            <a:off x="1371600" y="207568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Make sure the cursor is blinking where the words should appear.</a:t>
            </a:r>
            <a:endParaRPr sz="1300"/>
          </a:p>
        </p:txBody>
      </p:sp>
      <p:sp>
        <p:nvSpPr>
          <p:cNvPr id="8" name="Shape 6">
            <a:extLst xmlns:a="http://schemas.openxmlformats.org/drawingml/2006/main">
              <a:ext uri="{FF2B5EF4-FFF2-40B4-BE49-F238E27FC236}">
                <a16:creationId xmlns:a16="http://schemas.microsoft.com/office/drawing/2014/main" id="{3225B372-1ED0-42E5-AE65-4801FD8B66C8}"/>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B4C5522B-47CF-42AD-B064-4E3B407FED71}"/>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2</a:t>
            </a:r>
            <a:endParaRPr sz="1540"/>
          </a:p>
        </p:txBody>
      </p:sp>
      <p:sp>
        <p:nvSpPr>
          <p:cNvPr id="10" name="Text 8">
            <a:extLst xmlns:a="http://schemas.openxmlformats.org/drawingml/2006/main">
              <a:ext uri="{FF2B5EF4-FFF2-40B4-BE49-F238E27FC236}">
                <a16:creationId xmlns:a16="http://schemas.microsoft.com/office/drawing/2014/main" id="{408323E0-D522-4DFA-8F1A-1BFA0684C861}"/>
              </a:ext>
            </a:extLst>
          </p:cNvPr>
          <p:cNvSpPr>
            <a:spLocks xmlns:a="http://schemas.openxmlformats.org/drawingml/2006/main" noGrp="1"/>
          </p:cNvSpPr>
          <p:nvPr/>
        </p:nvSpPr>
        <p:spPr>
          <a:xfrm xmlns:a="http://schemas.openxmlformats.org/drawingml/2006/main">
            <a:off x="1371600" y="257860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Use the Wispr shortcut shown in its tutorial.</a:t>
            </a:r>
            <a:endParaRPr sz="1700"/>
          </a:p>
        </p:txBody>
      </p:sp>
      <p:sp>
        <p:nvSpPr>
          <p:cNvPr id="11" name="Text 9">
            <a:extLst xmlns:a="http://schemas.openxmlformats.org/drawingml/2006/main">
              <a:ext uri="{FF2B5EF4-FFF2-40B4-BE49-F238E27FC236}">
                <a16:creationId xmlns:a16="http://schemas.microsoft.com/office/drawing/2014/main" id="{B1F7B683-5D5D-4230-96B8-C4CFA671F40C}"/>
              </a:ext>
            </a:extLst>
          </p:cNvPr>
          <p:cNvSpPr>
            <a:spLocks xmlns:a="http://schemas.openxmlformats.org/drawingml/2006/main" noGrp="1"/>
          </p:cNvSpPr>
          <p:nvPr/>
        </p:nvSpPr>
        <p:spPr>
          <a:xfrm xmlns:a="http://schemas.openxmlformats.org/drawingml/2006/main">
            <a:off x="1371600" y="294436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Say the mission slowly. Stop speaking when finished.</a:t>
            </a:r>
            <a:endParaRPr sz="1300"/>
          </a:p>
        </p:txBody>
      </p:sp>
      <p:sp>
        <p:nvSpPr>
          <p:cNvPr id="12" name="Shape 10">
            <a:extLst xmlns:a="http://schemas.openxmlformats.org/drawingml/2006/main">
              <a:ext uri="{FF2B5EF4-FFF2-40B4-BE49-F238E27FC236}">
                <a16:creationId xmlns:a16="http://schemas.microsoft.com/office/drawing/2014/main" id="{43D6E54F-CC7C-4144-9082-A68C0CA4CADA}"/>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ellipse">
            <a:avLst/>
          </a:prstGeom>
          <a:solidFill xmlns:a="http://schemas.openxmlformats.org/drawingml/2006/main">
            <a:srgbClr val="2E6B37"/>
          </a:solidFill>
        </p:spPr>
      </p:sp>
      <p:sp>
        <p:nvSpPr>
          <p:cNvPr id="13" name="Text 11">
            <a:extLst xmlns:a="http://schemas.openxmlformats.org/drawingml/2006/main">
              <a:ext uri="{FF2B5EF4-FFF2-40B4-BE49-F238E27FC236}">
                <a16:creationId xmlns:a16="http://schemas.microsoft.com/office/drawing/2014/main" id="{5083FCAF-7928-4B21-9BF6-CABFCBC64D3F}"/>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3</a:t>
            </a:r>
            <a:endParaRPr sz="1540"/>
          </a:p>
        </p:txBody>
      </p:sp>
      <p:sp>
        <p:nvSpPr>
          <p:cNvPr id="14" name="Text 12">
            <a:extLst xmlns:a="http://schemas.openxmlformats.org/drawingml/2006/main">
              <a:ext uri="{FF2B5EF4-FFF2-40B4-BE49-F238E27FC236}">
                <a16:creationId xmlns:a16="http://schemas.microsoft.com/office/drawing/2014/main" id="{02E4577F-AF8C-47DE-8CE0-BF9E8B7E0BF0}"/>
              </a:ext>
            </a:extLst>
          </p:cNvPr>
          <p:cNvSpPr>
            <a:spLocks xmlns:a="http://schemas.openxmlformats.org/drawingml/2006/main" noGrp="1"/>
          </p:cNvSpPr>
          <p:nvPr/>
        </p:nvSpPr>
        <p:spPr>
          <a:xfrm xmlns:a="http://schemas.openxmlformats.org/drawingml/2006/main">
            <a:off x="1371600" y="344728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Read the transcript before sending.</a:t>
            </a:r>
            <a:endParaRPr sz="1700"/>
          </a:p>
        </p:txBody>
      </p:sp>
      <p:sp>
        <p:nvSpPr>
          <p:cNvPr id="15" name="Text 13">
            <a:extLst xmlns:a="http://schemas.openxmlformats.org/drawingml/2006/main">
              <a:ext uri="{FF2B5EF4-FFF2-40B4-BE49-F238E27FC236}">
                <a16:creationId xmlns:a16="http://schemas.microsoft.com/office/drawing/2014/main" id="{EC1125F6-ECF5-4316-B4F9-24EB925E8C9C}"/>
              </a:ext>
            </a:extLst>
          </p:cNvPr>
          <p:cNvSpPr>
            <a:spLocks xmlns:a="http://schemas.openxmlformats.org/drawingml/2006/main" noGrp="1"/>
          </p:cNvSpPr>
          <p:nvPr/>
        </p:nvSpPr>
        <p:spPr>
          <a:xfrm xmlns:a="http://schemas.openxmlformats.org/drawingml/2006/main">
            <a:off x="1371600" y="381304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Fix names, numbers and task IDs. Then press Return.</a:t>
            </a:r>
            <a:endParaRPr sz="1300"/>
          </a:p>
        </p:txBody>
      </p:sp>
      <p:sp>
        <p:nvSpPr>
          <p:cNvPr id="16" name="Shape 14">
            <a:extLst xmlns:a="http://schemas.openxmlformats.org/drawingml/2006/main">
              <a:ext uri="{FF2B5EF4-FFF2-40B4-BE49-F238E27FC236}">
                <a16:creationId xmlns:a16="http://schemas.microsoft.com/office/drawing/2014/main" id="{9C79F494-3811-423E-9453-33A1668B37FF}"/>
              </a:ext>
            </a:extLst>
          </p:cNvPr>
          <p:cNvSpPr>
            <a:spLocks xmlns:a="http://schemas.openxmlformats.org/drawingml/2006/main" noGrp="1"/>
          </p:cNvSpPr>
          <p:nvPr/>
        </p:nvSpPr>
        <p:spPr>
          <a:xfrm xmlns:a="http://schemas.openxmlformats.org/drawingml/2006/main">
            <a:off x="1371600" y="4343400"/>
            <a:ext cx="10177272" cy="685800"/>
          </a:xfrm>
          <a:prstGeom xmlns:a="http://schemas.openxmlformats.org/drawingml/2006/main" prst="roundRect">
            <a:avLst>
              <a:gd name="adj" fmla="val 12000"/>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BD568F69-D375-4495-B7E3-21674AA0E777}"/>
              </a:ext>
            </a:extLst>
          </p:cNvPr>
          <p:cNvSpPr>
            <a:spLocks xmlns:a="http://schemas.openxmlformats.org/drawingml/2006/main" noGrp="1"/>
          </p:cNvSpPr>
          <p:nvPr/>
        </p:nvSpPr>
        <p:spPr>
          <a:xfrm xmlns:a="http://schemas.openxmlformats.org/drawingml/2006/main">
            <a:off x="1627632" y="4343400"/>
            <a:ext cx="9665208"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300">
                <a:solidFill>
                  <a:srgbClr val="F0C05A"/>
                </a:solidFill>
                <a:latin typeface="Courier New"/>
                <a:ea typeface="Courier New"/>
                <a:cs typeface="Courier New"/>
              </a:rPr>
              <a:t>Read AGENTS.md and MASTER_CURSOR.md. Tell me the one live task, or say NOT SET. Change nothing.</a:t>
            </a:r>
            <a:endParaRPr sz="1300"/>
          </a:p>
        </p:txBody>
      </p:sp>
      <p:sp>
        <p:nvSpPr>
          <p:cNvPr id="18" name="Shape 16">
            <a:extLst xmlns:a="http://schemas.openxmlformats.org/drawingml/2006/main">
              <a:ext uri="{FF2B5EF4-FFF2-40B4-BE49-F238E27FC236}">
                <a16:creationId xmlns:a16="http://schemas.microsoft.com/office/drawing/2014/main" id="{D61BCDAF-D366-4E00-B47E-FAF561C75FF4}"/>
              </a:ext>
            </a:extLst>
          </p:cNvPr>
          <p:cNvSpPr>
            <a:spLocks xmlns:a="http://schemas.openxmlformats.org/drawingml/2006/main" noGrp="1"/>
          </p:cNvSpPr>
          <p:nvPr/>
        </p:nvSpPr>
        <p:spPr>
          <a:xfrm xmlns:a="http://schemas.openxmlformats.org/drawingml/2006/main">
            <a:off x="640080" y="5349240"/>
            <a:ext cx="10908792" cy="822960"/>
          </a:xfrm>
          <a:prstGeom xmlns:a="http://schemas.openxmlformats.org/drawingml/2006/main" prst="roundRect">
            <a:avLst>
              <a:gd name="adj" fmla="val 10000"/>
            </a:avLst>
          </a:prstGeom>
          <a:solidFill xmlns:a="http://schemas.openxmlformats.org/drawingml/2006/main">
            <a:srgbClr val="FBF2DC"/>
          </a:solidFill>
        </p:spPr>
      </p:sp>
      <p:sp>
        <p:nvSpPr>
          <p:cNvPr id="19" name="Text 17">
            <a:extLst xmlns:a="http://schemas.openxmlformats.org/drawingml/2006/main">
              <a:ext uri="{FF2B5EF4-FFF2-40B4-BE49-F238E27FC236}">
                <a16:creationId xmlns:a16="http://schemas.microsoft.com/office/drawing/2014/main" id="{E357EE85-0887-4046-B9A5-4EA39D5A9E53}"/>
              </a:ext>
            </a:extLst>
          </p:cNvPr>
          <p:cNvSpPr>
            <a:spLocks xmlns:a="http://schemas.openxmlformats.org/drawingml/2006/main" noGrp="1"/>
          </p:cNvSpPr>
          <p:nvPr/>
        </p:nvSpPr>
        <p:spPr>
          <a:xfrm xmlns:a="http://schemas.openxmlformats.org/drawingml/2006/main">
            <a:off x="1005840" y="5349240"/>
            <a:ext cx="1017727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350" b="1">
                <a:solidFill>
                  <a:srgbClr val="2E6B37"/>
                </a:solidFill>
              </a:defRPr>
            </a:pPr>
            <a:r>
              <a:rPr sz="1350" b="1">
                <a:solidFill>
                  <a:srgbClr val="2E6B37"/>
                </a:solidFill>
                <a:latin typeface="Arial"/>
                <a:ea typeface="Arial"/>
                <a:cs typeface="Arial"/>
              </a:rPr>
              <a:t>You speak the mission. Codex executes only after you send and inside the approved task.</a:t>
            </a:r>
            <a:endParaRPr sz="1700"/>
          </a:p>
        </p:txBody>
      </p:sp>
      <p:sp>
        <p:nvSpPr>
          <p:cNvPr id="20" name="Text 18">
            <a:extLst xmlns:a="http://schemas.openxmlformats.org/drawingml/2006/main">
              <a:ext uri="{FF2B5EF4-FFF2-40B4-BE49-F238E27FC236}">
                <a16:creationId xmlns:a16="http://schemas.microsoft.com/office/drawing/2014/main" id="{AB7680C0-1C34-444D-AD83-CCCA4DDCA77F}"/>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1" name="Text 19">
            <a:extLst xmlns:a="http://schemas.openxmlformats.org/drawingml/2006/main">
              <a:ext uri="{FF2B5EF4-FFF2-40B4-BE49-F238E27FC236}">
                <a16:creationId xmlns:a16="http://schemas.microsoft.com/office/drawing/2014/main" id="{296FC8AF-922C-4D23-AF8C-79665A6743F6}"/>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20</a:t>
            </a:r>
            <a:endParaRPr sz="900"/>
          </a:p>
        </p:txBody>
      </p:sp>
    </p:spTree>
    <p:extLst>
      <p:ext uri="{BB962C8B-B14F-4D97-AF65-F5344CB8AC3E}">
        <p14:creationId xmlns:p14="http://schemas.microsoft.com/office/powerpoint/2010/main" val="739770858"/>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2D568D2C-CF13-4A1A-B266-9447E7A4657E}"/>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SETUP  ·  IN-ROOM REMOTE</a:t>
            </a:r>
            <a:endParaRPr sz="1050"/>
          </a:p>
        </p:txBody>
      </p:sp>
      <p:sp>
        <p:nvSpPr>
          <p:cNvPr id="3" name="Text 1">
            <a:extLst xmlns:a="http://schemas.openxmlformats.org/drawingml/2006/main">
              <a:ext uri="{FF2B5EF4-FFF2-40B4-BE49-F238E27FC236}">
                <a16:creationId xmlns:a16="http://schemas.microsoft.com/office/drawing/2014/main" id="{DC4C0DD7-D9CA-4597-9647-501980861B06}"/>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Put ChatGPT on your phone. Pair Remote.</a:t>
            </a:r>
            <a:endParaRPr sz="3400"/>
          </a:p>
        </p:txBody>
      </p:sp>
      <p:sp>
        <p:nvSpPr>
          <p:cNvPr id="4" name="Shape 2">
            <a:extLst xmlns:a="http://schemas.openxmlformats.org/drawingml/2006/main">
              <a:ext uri="{FF2B5EF4-FFF2-40B4-BE49-F238E27FC236}">
                <a16:creationId xmlns:a16="http://schemas.microsoft.com/office/drawing/2014/main" id="{49C9A650-B020-42EB-8692-17A045110B4F}"/>
              </a:ext>
            </a:extLst>
          </p:cNvPr>
          <p:cNvSpPr>
            <a:spLocks xmlns:a="http://schemas.openxmlformats.org/drawingml/2006/main" noGrp="1"/>
          </p:cNvSpPr>
          <p:nvPr/>
        </p:nvSpPr>
        <p:spPr>
          <a:xfrm xmlns:a="http://schemas.openxmlformats.org/drawingml/2006/main">
            <a:off x="640080" y="1691640"/>
            <a:ext cx="548640" cy="54864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EFB78C37-4E29-4C58-8C92-C5D0475813B0}"/>
              </a:ext>
            </a:extLst>
          </p:cNvPr>
          <p:cNvSpPr>
            <a:spLocks xmlns:a="http://schemas.openxmlformats.org/drawingml/2006/main" noGrp="1"/>
          </p:cNvSpPr>
          <p:nvPr/>
        </p:nvSpPr>
        <p:spPr>
          <a:xfrm xmlns:a="http://schemas.openxmlformats.org/drawingml/2006/main">
            <a:off x="640080" y="1691640"/>
            <a:ext cx="5486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680" b="1">
                <a:solidFill>
                  <a:srgbClr val="FFFFFF"/>
                </a:solidFill>
                <a:latin typeface="Arial"/>
                <a:ea typeface="Arial"/>
                <a:cs typeface="Arial"/>
              </a:rPr>
              <a:t>1</a:t>
            </a:r>
            <a:endParaRPr sz="1680"/>
          </a:p>
        </p:txBody>
      </p:sp>
      <p:sp>
        <p:nvSpPr>
          <p:cNvPr id="6" name="Text 4">
            <a:extLst xmlns:a="http://schemas.openxmlformats.org/drawingml/2006/main">
              <a:ext uri="{FF2B5EF4-FFF2-40B4-BE49-F238E27FC236}">
                <a16:creationId xmlns:a16="http://schemas.microsoft.com/office/drawing/2014/main" id="{5D28A07F-3D49-4786-BD1E-0D4E3A53CAC1}"/>
              </a:ext>
            </a:extLst>
          </p:cNvPr>
          <p:cNvSpPr>
            <a:spLocks xmlns:a="http://schemas.openxmlformats.org/drawingml/2006/main" noGrp="1"/>
          </p:cNvSpPr>
          <p:nvPr/>
        </p:nvSpPr>
        <p:spPr>
          <a:xfrm xmlns:a="http://schemas.openxmlformats.org/drawingml/2006/main">
            <a:off x="1417320" y="1737360"/>
            <a:ext cx="9692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b="1">
                <a:solidFill>
                  <a:srgbClr val="172E22"/>
                </a:solidFill>
                <a:latin typeface="Arial"/>
                <a:ea typeface="Arial"/>
                <a:cs typeface="Arial"/>
              </a:rPr>
              <a:t>Let the helper confirm the official mobile app.</a:t>
            </a:r>
            <a:endParaRPr sz="2000"/>
          </a:p>
        </p:txBody>
      </p:sp>
      <p:sp>
        <p:nvSpPr>
          <p:cNvPr id="7" name="Text 5">
            <a:extLst xmlns:a="http://schemas.openxmlformats.org/drawingml/2006/main">
              <a:ext uri="{FF2B5EF4-FFF2-40B4-BE49-F238E27FC236}">
                <a16:creationId xmlns:a16="http://schemas.microsoft.com/office/drawing/2014/main" id="{869E9E17-1B80-4B2B-B9B0-E4A66951151A}"/>
              </a:ext>
            </a:extLst>
          </p:cNvPr>
          <p:cNvSpPr>
            <a:spLocks xmlns:a="http://schemas.openxmlformats.org/drawingml/2006/main" noGrp="1"/>
          </p:cNvSpPr>
          <p:nvPr/>
        </p:nvSpPr>
        <p:spPr>
          <a:xfrm xmlns:a="http://schemas.openxmlformats.org/drawingml/2006/main">
            <a:off x="1417320" y="2176272"/>
            <a:ext cx="96926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Use the App Store or Google Play. Install ChatGPT by OpenAI and sign in to the same company workspace.</a:t>
            </a:r>
            <a:endParaRPr sz="1350"/>
          </a:p>
        </p:txBody>
      </p:sp>
      <p:sp>
        <p:nvSpPr>
          <p:cNvPr id="8" name="Shape 6">
            <a:extLst xmlns:a="http://schemas.openxmlformats.org/drawingml/2006/main">
              <a:ext uri="{FF2B5EF4-FFF2-40B4-BE49-F238E27FC236}">
                <a16:creationId xmlns:a16="http://schemas.microsoft.com/office/drawing/2014/main" id="{0E30A1E3-F48F-4DFC-9993-F6FF73BFEEFE}"/>
              </a:ext>
            </a:extLst>
          </p:cNvPr>
          <p:cNvSpPr>
            <a:spLocks xmlns:a="http://schemas.openxmlformats.org/drawingml/2006/main" noGrp="1"/>
          </p:cNvSpPr>
          <p:nvPr/>
        </p:nvSpPr>
        <p:spPr>
          <a:xfrm xmlns:a="http://schemas.openxmlformats.org/drawingml/2006/main">
            <a:off x="640080" y="2926080"/>
            <a:ext cx="548640" cy="54864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4753D073-1E52-4A6D-B8E1-AC961395B9E1}"/>
              </a:ext>
            </a:extLst>
          </p:cNvPr>
          <p:cNvSpPr>
            <a:spLocks xmlns:a="http://schemas.openxmlformats.org/drawingml/2006/main" noGrp="1"/>
          </p:cNvSpPr>
          <p:nvPr/>
        </p:nvSpPr>
        <p:spPr>
          <a:xfrm xmlns:a="http://schemas.openxmlformats.org/drawingml/2006/main">
            <a:off x="640080" y="2926080"/>
            <a:ext cx="5486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680" b="1">
                <a:solidFill>
                  <a:srgbClr val="FFFFFF"/>
                </a:solidFill>
                <a:latin typeface="Arial"/>
                <a:ea typeface="Arial"/>
                <a:cs typeface="Arial"/>
              </a:rPr>
              <a:t>2</a:t>
            </a:r>
            <a:endParaRPr sz="1680"/>
          </a:p>
        </p:txBody>
      </p:sp>
      <p:sp>
        <p:nvSpPr>
          <p:cNvPr id="10" name="Text 8">
            <a:extLst xmlns:a="http://schemas.openxmlformats.org/drawingml/2006/main">
              <a:ext uri="{FF2B5EF4-FFF2-40B4-BE49-F238E27FC236}">
                <a16:creationId xmlns:a16="http://schemas.microsoft.com/office/drawing/2014/main" id="{5CFA32B3-1907-4B28-B847-42ECEDBE783E}"/>
              </a:ext>
            </a:extLst>
          </p:cNvPr>
          <p:cNvSpPr>
            <a:spLocks xmlns:a="http://schemas.openxmlformats.org/drawingml/2006/main" noGrp="1"/>
          </p:cNvSpPr>
          <p:nvPr/>
        </p:nvSpPr>
        <p:spPr>
          <a:xfrm xmlns:a="http://schemas.openxmlformats.org/drawingml/2006/main">
            <a:off x="1417320" y="2971800"/>
            <a:ext cx="9692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b="1">
                <a:solidFill>
                  <a:srgbClr val="172E22"/>
                </a:solidFill>
                <a:latin typeface="Arial"/>
                <a:ea typeface="Arial"/>
                <a:cs typeface="Arial"/>
              </a:rPr>
              <a:t>Pair the computer.</a:t>
            </a:r>
            <a:endParaRPr sz="2000"/>
          </a:p>
        </p:txBody>
      </p:sp>
      <p:sp>
        <p:nvSpPr>
          <p:cNvPr id="11" name="Text 9">
            <a:extLst xmlns:a="http://schemas.openxmlformats.org/drawingml/2006/main">
              <a:ext uri="{FF2B5EF4-FFF2-40B4-BE49-F238E27FC236}">
                <a16:creationId xmlns:a16="http://schemas.microsoft.com/office/drawing/2014/main" id="{0BA183A0-2421-4CA4-8075-4CE6B1153EDE}"/>
              </a:ext>
            </a:extLst>
          </p:cNvPr>
          <p:cNvSpPr>
            <a:spLocks xmlns:a="http://schemas.openxmlformats.org/drawingml/2006/main" noGrp="1"/>
          </p:cNvSpPr>
          <p:nvPr/>
        </p:nvSpPr>
        <p:spPr>
          <a:xfrm xmlns:a="http://schemas.openxmlformats.org/drawingml/2006/main">
            <a:off x="1417320" y="3410712"/>
            <a:ext cx="96926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The helper opens Settings → Connections → Control this Mac or PC. You approve and scan the QR code with the phone.</a:t>
            </a:r>
            <a:endParaRPr sz="1350"/>
          </a:p>
        </p:txBody>
      </p:sp>
      <p:sp>
        <p:nvSpPr>
          <p:cNvPr id="12" name="Shape 10">
            <a:extLst xmlns:a="http://schemas.openxmlformats.org/drawingml/2006/main">
              <a:ext uri="{FF2B5EF4-FFF2-40B4-BE49-F238E27FC236}">
                <a16:creationId xmlns:a16="http://schemas.microsoft.com/office/drawing/2014/main" id="{98FCDF20-9434-4B19-936C-B74E48D9A764}"/>
              </a:ext>
            </a:extLst>
          </p:cNvPr>
          <p:cNvSpPr>
            <a:spLocks xmlns:a="http://schemas.openxmlformats.org/drawingml/2006/main" noGrp="1"/>
          </p:cNvSpPr>
          <p:nvPr/>
        </p:nvSpPr>
        <p:spPr>
          <a:xfrm xmlns:a="http://schemas.openxmlformats.org/drawingml/2006/main">
            <a:off x="1417320" y="4069080"/>
            <a:ext cx="10131552" cy="868680"/>
          </a:xfrm>
          <a:prstGeom xmlns:a="http://schemas.openxmlformats.org/drawingml/2006/main" prst="roundRect">
            <a:avLst>
              <a:gd name="adj" fmla="val 9474"/>
            </a:avLst>
          </a:prstGeom>
          <a:solidFill xmlns:a="http://schemas.openxmlformats.org/drawingml/2006/main">
            <a:srgbClr val="E8F2E9"/>
          </a:solidFill>
        </p:spPr>
      </p:sp>
      <p:sp>
        <p:nvSpPr>
          <p:cNvPr id="13" name="Shape 11">
            <a:extLst xmlns:a="http://schemas.openxmlformats.org/drawingml/2006/main">
              <a:ext uri="{FF2B5EF4-FFF2-40B4-BE49-F238E27FC236}">
                <a16:creationId xmlns:a16="http://schemas.microsoft.com/office/drawing/2014/main" id="{A0FDCA38-8AE4-4172-AE94-620458BD3545}"/>
              </a:ext>
            </a:extLst>
          </p:cNvPr>
          <p:cNvSpPr>
            <a:spLocks xmlns:a="http://schemas.openxmlformats.org/drawingml/2006/main" noGrp="1"/>
          </p:cNvSpPr>
          <p:nvPr/>
        </p:nvSpPr>
        <p:spPr>
          <a:xfrm xmlns:a="http://schemas.openxmlformats.org/drawingml/2006/main">
            <a:off x="1691640" y="4206240"/>
            <a:ext cx="502920" cy="502920"/>
          </a:xfrm>
          <a:prstGeom xmlns:a="http://schemas.openxmlformats.org/drawingml/2006/main" prst="ellipse">
            <a:avLst/>
          </a:prstGeom>
          <a:solidFill xmlns:a="http://schemas.openxmlformats.org/drawingml/2006/main">
            <a:srgbClr val="2E6B37"/>
          </a:solidFill>
        </p:spPr>
      </p:sp>
      <p:pic>
        <p:nvPicPr>
          <p:cNvPr id="33" name="Image 0"/>
          <p:cNvPicPr>
            <a:picLocks xmlns:a="http://schemas.openxmlformats.org/drawingml/2006/main" noChangeAspect="1"/>
          </p:cNvPicPr>
          <p:nvPr/>
        </p:nvPicPr>
        <p:blipFill>
          <a:blip xmlns:r="http://schemas.openxmlformats.org/officeDocument/2006/relationships" xmlns:a="http://schemas.openxmlformats.org/drawingml/2006/main" r:embed="Rea1fe2868ee5476f"/>
          <a:stretch xmlns:a="http://schemas.openxmlformats.org/drawingml/2006/main">
            <a:fillRect l="0" t="0" r="0" b="0"/>
          </a:stretch>
        </p:blipFill>
        <p:spPr>
          <a:xfrm xmlns:a="http://schemas.openxmlformats.org/drawingml/2006/main">
            <a:off x="1822399" y="4336999"/>
            <a:ext cx="241402" cy="241402"/>
          </a:xfrm>
          <a:prstGeom xmlns:a="http://schemas.openxmlformats.org/drawingml/2006/main" prst="rect">
            <a:avLst/>
          </a:prstGeom>
        </p:spPr>
      </p:pic>
      <p:sp>
        <p:nvSpPr>
          <p:cNvPr id="15" name="Text 12">
            <a:extLst xmlns:a="http://schemas.openxmlformats.org/drawingml/2006/main">
              <a:ext uri="{FF2B5EF4-FFF2-40B4-BE49-F238E27FC236}">
                <a16:creationId xmlns:a16="http://schemas.microsoft.com/office/drawing/2014/main" id="{0289E5A3-91B7-49F6-A49A-33070C6AC68C}"/>
              </a:ext>
            </a:extLst>
          </p:cNvPr>
          <p:cNvSpPr>
            <a:spLocks xmlns:a="http://schemas.openxmlformats.org/drawingml/2006/main" noGrp="1"/>
          </p:cNvSpPr>
          <p:nvPr/>
        </p:nvSpPr>
        <p:spPr>
          <a:xfrm xmlns:a="http://schemas.openxmlformats.org/drawingml/2006/main">
            <a:off x="2423160" y="4069080"/>
            <a:ext cx="880567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20000"/>
              </a:lnSpc>
              <a:buNone/>
            </a:pPr>
            <a:r>
              <a:rPr sz="1450">
                <a:solidFill>
                  <a:srgbClr val="172E22"/>
                </a:solidFill>
                <a:latin typeface="Arial"/>
                <a:ea typeface="Arial"/>
                <a:cs typeface="Arial"/>
              </a:rPr>
              <a:t>Done when Remote on the phone shows this computer and opens a safe task.</a:t>
            </a:r>
            <a:endParaRPr sz="1450"/>
          </a:p>
        </p:txBody>
      </p:sp>
      <p:sp>
        <p:nvSpPr>
          <p:cNvPr id="16" name="Shape 13">
            <a:extLst xmlns:a="http://schemas.openxmlformats.org/drawingml/2006/main">
              <a:ext uri="{FF2B5EF4-FFF2-40B4-BE49-F238E27FC236}">
                <a16:creationId xmlns:a16="http://schemas.microsoft.com/office/drawing/2014/main" id="{A99DDA8F-D651-40C2-A4B3-501600188E00}"/>
              </a:ext>
            </a:extLst>
          </p:cNvPr>
          <p:cNvSpPr>
            <a:spLocks xmlns:a="http://schemas.openxmlformats.org/drawingml/2006/main" noGrp="1"/>
          </p:cNvSpPr>
          <p:nvPr/>
        </p:nvSpPr>
        <p:spPr>
          <a:xfrm xmlns:a="http://schemas.openxmlformats.org/drawingml/2006/main">
            <a:off x="640080" y="5212080"/>
            <a:ext cx="10908792" cy="868680"/>
          </a:xfrm>
          <a:prstGeom xmlns:a="http://schemas.openxmlformats.org/drawingml/2006/main" prst="roundRect">
            <a:avLst>
              <a:gd name="adj" fmla="val 9474"/>
            </a:avLst>
          </a:prstGeom>
          <a:solidFill xmlns:a="http://schemas.openxmlformats.org/drawingml/2006/main">
            <a:srgbClr val="FBF2DC"/>
          </a:solidFill>
        </p:spPr>
      </p:sp>
      <p:sp>
        <p:nvSpPr>
          <p:cNvPr id="17" name="Text 14">
            <a:extLst xmlns:a="http://schemas.openxmlformats.org/drawingml/2006/main">
              <a:ext uri="{FF2B5EF4-FFF2-40B4-BE49-F238E27FC236}">
                <a16:creationId xmlns:a16="http://schemas.microsoft.com/office/drawing/2014/main" id="{15ECABAA-3BB5-41FF-8AEB-8230C3D7FFCB}"/>
              </a:ext>
            </a:extLst>
          </p:cNvPr>
          <p:cNvSpPr>
            <a:spLocks xmlns:a="http://schemas.openxmlformats.org/drawingml/2006/main" noGrp="1"/>
          </p:cNvSpPr>
          <p:nvPr/>
        </p:nvSpPr>
        <p:spPr>
          <a:xfrm xmlns:a="http://schemas.openxmlformats.org/drawingml/2006/main">
            <a:off x="1005840" y="5212080"/>
            <a:ext cx="1017727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50" b="1">
                <a:solidFill>
                  <a:srgbClr val="6B4A05"/>
                </a:solidFill>
                <a:latin typeface="Arial"/>
                <a:ea typeface="Arial"/>
                <a:cs typeface="Arial"/>
              </a:rPr>
              <a:t>Keep the computer awake and online, with ChatGPT/Codex running. Availability may depend on company settings.</a:t>
            </a:r>
            <a:endParaRPr sz="1550"/>
          </a:p>
        </p:txBody>
      </p:sp>
      <p:sp>
        <p:nvSpPr>
          <p:cNvPr id="18" name="Text 15">
            <a:extLst xmlns:a="http://schemas.openxmlformats.org/drawingml/2006/main">
              <a:ext uri="{FF2B5EF4-FFF2-40B4-BE49-F238E27FC236}">
                <a16:creationId xmlns:a16="http://schemas.microsoft.com/office/drawing/2014/main" id="{56D76938-51BC-4F7B-9BA2-F8587E8F972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19" name="Text 16">
            <a:extLst xmlns:a="http://schemas.openxmlformats.org/drawingml/2006/main">
              <a:ext uri="{FF2B5EF4-FFF2-40B4-BE49-F238E27FC236}">
                <a16:creationId xmlns:a16="http://schemas.microsoft.com/office/drawing/2014/main" id="{082A6DD5-CD03-4D9B-9DE1-EE363E29A043}"/>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21</a:t>
            </a:r>
            <a:endParaRPr sz="900"/>
          </a:p>
        </p:txBody>
      </p:sp>
    </p:spTree>
    <p:extLst>
      <p:ext uri="{BB962C8B-B14F-4D97-AF65-F5344CB8AC3E}">
        <p14:creationId xmlns:p14="http://schemas.microsoft.com/office/powerpoint/2010/main" val="1238837335"/>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9C977A4-1606-464A-A02C-C0D7BD5E1F04}"/>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OPTIONAL  ·  CHROME REMOTE DESKTOP</a:t>
            </a:r>
            <a:endParaRPr sz="1050"/>
          </a:p>
        </p:txBody>
      </p:sp>
      <p:sp>
        <p:nvSpPr>
          <p:cNvPr id="3" name="Text 1">
            <a:extLst xmlns:a="http://schemas.openxmlformats.org/drawingml/2006/main">
              <a:ext uri="{FF2B5EF4-FFF2-40B4-BE49-F238E27FC236}">
                <a16:creationId xmlns:a16="http://schemas.microsoft.com/office/drawing/2014/main" id="{38F812A7-F9CE-400C-ABE6-F82B665E398C}"/>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Reach your work computer from home.</a:t>
            </a:r>
            <a:endParaRPr sz="3600"/>
          </a:p>
        </p:txBody>
      </p:sp>
      <p:sp>
        <p:nvSpPr>
          <p:cNvPr id="4" name="Shape 2">
            <a:extLst xmlns:a="http://schemas.openxmlformats.org/drawingml/2006/main">
              <a:ext uri="{FF2B5EF4-FFF2-40B4-BE49-F238E27FC236}">
                <a16:creationId xmlns:a16="http://schemas.microsoft.com/office/drawing/2014/main" id="{4966F992-5F2E-4686-B956-4E86A0180827}"/>
              </a:ext>
            </a:extLst>
          </p:cNvPr>
          <p:cNvSpPr>
            <a:spLocks xmlns:a="http://schemas.openxmlformats.org/drawingml/2006/main" noGrp="1"/>
          </p:cNvSpPr>
          <p:nvPr/>
        </p:nvSpPr>
        <p:spPr>
          <a:xfrm xmlns:a="http://schemas.openxmlformats.org/drawingml/2006/main">
            <a:off x="640080" y="1783080"/>
            <a:ext cx="10908792" cy="914400"/>
          </a:xfrm>
          <a:prstGeom xmlns:a="http://schemas.openxmlformats.org/drawingml/2006/main" prst="roundRect">
            <a:avLst>
              <a:gd name="adj" fmla="val 9000"/>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CADD6B15-E596-4028-8D46-989509586292}"/>
              </a:ext>
            </a:extLst>
          </p:cNvPr>
          <p:cNvSpPr>
            <a:spLocks xmlns:a="http://schemas.openxmlformats.org/drawingml/2006/main" noGrp="1"/>
          </p:cNvSpPr>
          <p:nvPr/>
        </p:nvSpPr>
        <p:spPr>
          <a:xfrm xmlns:a="http://schemas.openxmlformats.org/drawingml/2006/main">
            <a:off x="960120" y="1965960"/>
            <a:ext cx="548640" cy="548640"/>
          </a:xfrm>
          <a:prstGeom xmlns:a="http://schemas.openxmlformats.org/drawingml/2006/main" prst="ellipse">
            <a:avLst/>
          </a:prstGeom>
          <a:solidFill xmlns:a="http://schemas.openxmlformats.org/drawingml/2006/main">
            <a:srgbClr val="2E6B37"/>
          </a:solidFill>
        </p:spPr>
      </p:sp>
      <p:pic>
        <p:nvPicPr>
          <p:cNvPr id="30" name="Image 0"/>
          <p:cNvPicPr>
            <a:picLocks xmlns:a="http://schemas.openxmlformats.org/drawingml/2006/main" noChangeAspect="1"/>
          </p:cNvPicPr>
          <p:nvPr/>
        </p:nvPicPr>
        <p:blipFill>
          <a:blip xmlns:r="http://schemas.openxmlformats.org/officeDocument/2006/relationships" xmlns:a="http://schemas.openxmlformats.org/drawingml/2006/main" r:embed="Re6e39e596a2a4402"/>
          <a:stretch xmlns:a="http://schemas.openxmlformats.org/drawingml/2006/main">
            <a:fillRect l="0" t="0" r="0" b="0"/>
          </a:stretch>
        </p:blipFill>
        <p:spPr>
          <a:xfrm xmlns:a="http://schemas.openxmlformats.org/drawingml/2006/main">
            <a:off x="1102766" y="2108606"/>
            <a:ext cx="263347" cy="263347"/>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FA0681E-D024-44DF-856F-50B9A9845D6F}"/>
              </a:ext>
            </a:extLst>
          </p:cNvPr>
          <p:cNvSpPr>
            <a:spLocks xmlns:a="http://schemas.openxmlformats.org/drawingml/2006/main" noGrp="1"/>
          </p:cNvSpPr>
          <p:nvPr/>
        </p:nvSpPr>
        <p:spPr>
          <a:xfrm xmlns:a="http://schemas.openxmlformats.org/drawingml/2006/main">
            <a:off x="1737360" y="1783080"/>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1  ·  Set up on the work computer</a:t>
            </a:r>
            <a:endParaRPr sz="1600"/>
          </a:p>
        </p:txBody>
      </p:sp>
      <p:sp>
        <p:nvSpPr>
          <p:cNvPr id="8" name="Text 5">
            <a:extLst xmlns:a="http://schemas.openxmlformats.org/drawingml/2006/main">
              <a:ext uri="{FF2B5EF4-FFF2-40B4-BE49-F238E27FC236}">
                <a16:creationId xmlns:a16="http://schemas.microsoft.com/office/drawing/2014/main" id="{A40C12B3-C221-4E6E-9D2C-052A69A8F457}"/>
              </a:ext>
            </a:extLst>
          </p:cNvPr>
          <p:cNvSpPr>
            <a:spLocks xmlns:a="http://schemas.openxmlformats.org/drawingml/2006/main" noGrp="1"/>
          </p:cNvSpPr>
          <p:nvPr/>
        </p:nvSpPr>
        <p:spPr>
          <a:xfrm xmlns:a="http://schemas.openxmlformats.org/drawingml/2006/main">
            <a:off x="6583680" y="1783080"/>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Ask Ambuj/IT. Open Chrome → remotedesktop.google.com/access → Download → install → create a private PIN.</a:t>
            </a:r>
            <a:endParaRPr sz="1300"/>
          </a:p>
        </p:txBody>
      </p:sp>
      <p:sp>
        <p:nvSpPr>
          <p:cNvPr id="9" name="Shape 6">
            <a:extLst xmlns:a="http://schemas.openxmlformats.org/drawingml/2006/main">
              <a:ext uri="{FF2B5EF4-FFF2-40B4-BE49-F238E27FC236}">
                <a16:creationId xmlns:a16="http://schemas.microsoft.com/office/drawing/2014/main" id="{CCE98CC0-339B-480E-8069-B00195302FC2}"/>
              </a:ext>
            </a:extLst>
          </p:cNvPr>
          <p:cNvSpPr>
            <a:spLocks xmlns:a="http://schemas.openxmlformats.org/drawingml/2006/main" noGrp="1"/>
          </p:cNvSpPr>
          <p:nvPr/>
        </p:nvSpPr>
        <p:spPr>
          <a:xfrm xmlns:a="http://schemas.openxmlformats.org/drawingml/2006/main">
            <a:off x="640080" y="2862072"/>
            <a:ext cx="10908792" cy="914400"/>
          </a:xfrm>
          <a:prstGeom xmlns:a="http://schemas.openxmlformats.org/drawingml/2006/main" prst="roundRect">
            <a:avLst>
              <a:gd name="adj" fmla="val 9000"/>
            </a:avLst>
          </a:prstGeom>
          <a:solidFill xmlns:a="http://schemas.openxmlformats.org/drawingml/2006/main">
            <a:srgbClr val="FBF2DC"/>
          </a:solidFill>
        </p:spPr>
      </p:sp>
      <p:sp>
        <p:nvSpPr>
          <p:cNvPr id="10" name="Shape 7">
            <a:extLst xmlns:a="http://schemas.openxmlformats.org/drawingml/2006/main">
              <a:ext uri="{FF2B5EF4-FFF2-40B4-BE49-F238E27FC236}">
                <a16:creationId xmlns:a16="http://schemas.microsoft.com/office/drawing/2014/main" id="{49ECB3FD-2A0D-413E-B58A-9B44B14B732E}"/>
              </a:ext>
            </a:extLst>
          </p:cNvPr>
          <p:cNvSpPr>
            <a:spLocks xmlns:a="http://schemas.openxmlformats.org/drawingml/2006/main" noGrp="1"/>
          </p:cNvSpPr>
          <p:nvPr/>
        </p:nvSpPr>
        <p:spPr>
          <a:xfrm xmlns:a="http://schemas.openxmlformats.org/drawingml/2006/main">
            <a:off x="960120" y="3044952"/>
            <a:ext cx="548640" cy="548640"/>
          </a:xfrm>
          <a:prstGeom xmlns:a="http://schemas.openxmlformats.org/drawingml/2006/main" prst="ellipse">
            <a:avLst/>
          </a:prstGeom>
          <a:solidFill xmlns:a="http://schemas.openxmlformats.org/drawingml/2006/main">
            <a:srgbClr val="2E6B37"/>
          </a:solidFill>
        </p:spPr>
      </p:sp>
      <p:pic>
        <p:nvPicPr>
          <p:cNvPr id="35" name="Image 1"/>
          <p:cNvPicPr>
            <a:picLocks xmlns:a="http://schemas.openxmlformats.org/drawingml/2006/main" noChangeAspect="1"/>
          </p:cNvPicPr>
          <p:nvPr/>
        </p:nvPicPr>
        <p:blipFill>
          <a:blip xmlns:r="http://schemas.openxmlformats.org/officeDocument/2006/relationships" xmlns:a="http://schemas.openxmlformats.org/drawingml/2006/main" r:embed="R8b2ca8c1dcdd4515"/>
          <a:stretch xmlns:a="http://schemas.openxmlformats.org/drawingml/2006/main">
            <a:fillRect l="0" t="0" r="0" b="0"/>
          </a:stretch>
        </p:blipFill>
        <p:spPr>
          <a:xfrm xmlns:a="http://schemas.openxmlformats.org/drawingml/2006/main">
            <a:off x="1102766" y="3187598"/>
            <a:ext cx="263347" cy="263347"/>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27463DCE-E429-4496-9E9F-04B01119B255}"/>
              </a:ext>
            </a:extLst>
          </p:cNvPr>
          <p:cNvSpPr>
            <a:spLocks xmlns:a="http://schemas.openxmlformats.org/drawingml/2006/main" noGrp="1"/>
          </p:cNvSpPr>
          <p:nvPr/>
        </p:nvSpPr>
        <p:spPr>
          <a:xfrm xmlns:a="http://schemas.openxmlformats.org/drawingml/2006/main">
            <a:off x="1737360" y="2862072"/>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2  ·  Leave it ready before going home</a:t>
            </a:r>
            <a:endParaRPr sz="1600"/>
          </a:p>
        </p:txBody>
      </p:sp>
      <p:sp>
        <p:nvSpPr>
          <p:cNvPr id="13" name="Text 9">
            <a:extLst xmlns:a="http://schemas.openxmlformats.org/drawingml/2006/main">
              <a:ext uri="{FF2B5EF4-FFF2-40B4-BE49-F238E27FC236}">
                <a16:creationId xmlns:a16="http://schemas.microsoft.com/office/drawing/2014/main" id="{6E068D68-8DE8-4ADD-A6A7-377D6EEA0ECB}"/>
              </a:ext>
            </a:extLst>
          </p:cNvPr>
          <p:cNvSpPr>
            <a:spLocks xmlns:a="http://schemas.openxmlformats.org/drawingml/2006/main" noGrp="1"/>
          </p:cNvSpPr>
          <p:nvPr/>
        </p:nvSpPr>
        <p:spPr>
          <a:xfrm xmlns:a="http://schemas.openxmlformats.org/drawingml/2006/main">
            <a:off x="6583680" y="2862072"/>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Keep the work computer powered on, awake and online. Lock the screen; never share the PIN.</a:t>
            </a:r>
            <a:endParaRPr sz="1300"/>
          </a:p>
        </p:txBody>
      </p:sp>
      <p:sp>
        <p:nvSpPr>
          <p:cNvPr id="14" name="Shape 10">
            <a:extLst xmlns:a="http://schemas.openxmlformats.org/drawingml/2006/main">
              <a:ext uri="{FF2B5EF4-FFF2-40B4-BE49-F238E27FC236}">
                <a16:creationId xmlns:a16="http://schemas.microsoft.com/office/drawing/2014/main" id="{20B82B74-3702-4756-A2C1-875D91E4C594}"/>
              </a:ext>
            </a:extLst>
          </p:cNvPr>
          <p:cNvSpPr>
            <a:spLocks xmlns:a="http://schemas.openxmlformats.org/drawingml/2006/main" noGrp="1"/>
          </p:cNvSpPr>
          <p:nvPr/>
        </p:nvSpPr>
        <p:spPr>
          <a:xfrm xmlns:a="http://schemas.openxmlformats.org/drawingml/2006/main">
            <a:off x="640080" y="3941064"/>
            <a:ext cx="10908792" cy="914400"/>
          </a:xfrm>
          <a:prstGeom xmlns:a="http://schemas.openxmlformats.org/drawingml/2006/main" prst="roundRect">
            <a:avLst>
              <a:gd name="adj" fmla="val 9000"/>
            </a:avLst>
          </a:prstGeom>
          <a:solidFill xmlns:a="http://schemas.openxmlformats.org/drawingml/2006/main">
            <a:srgbClr val="F2D9C9"/>
          </a:solidFill>
        </p:spPr>
      </p:sp>
      <p:sp>
        <p:nvSpPr>
          <p:cNvPr id="15" name="Shape 11">
            <a:extLst xmlns:a="http://schemas.openxmlformats.org/drawingml/2006/main">
              <a:ext uri="{FF2B5EF4-FFF2-40B4-BE49-F238E27FC236}">
                <a16:creationId xmlns:a16="http://schemas.microsoft.com/office/drawing/2014/main" id="{BB31E6A8-A5CA-437F-91CA-ECD5B08F0C96}"/>
              </a:ext>
            </a:extLst>
          </p:cNvPr>
          <p:cNvSpPr>
            <a:spLocks xmlns:a="http://schemas.openxmlformats.org/drawingml/2006/main" noGrp="1"/>
          </p:cNvSpPr>
          <p:nvPr/>
        </p:nvSpPr>
        <p:spPr>
          <a:xfrm xmlns:a="http://schemas.openxmlformats.org/drawingml/2006/main">
            <a:off x="960120" y="4123944"/>
            <a:ext cx="548640" cy="548640"/>
          </a:xfrm>
          <a:prstGeom xmlns:a="http://schemas.openxmlformats.org/drawingml/2006/main" prst="ellipse">
            <a:avLst/>
          </a:prstGeom>
          <a:solidFill xmlns:a="http://schemas.openxmlformats.org/drawingml/2006/main">
            <a:srgbClr val="2E6B37"/>
          </a:solidFill>
        </p:spPr>
      </p:sp>
      <p:pic>
        <p:nvPicPr>
          <p:cNvPr id="40" name="Image 2"/>
          <p:cNvPicPr>
            <a:picLocks xmlns:a="http://schemas.openxmlformats.org/drawingml/2006/main" noChangeAspect="1"/>
          </p:cNvPicPr>
          <p:nvPr/>
        </p:nvPicPr>
        <p:blipFill>
          <a:blip xmlns:r="http://schemas.openxmlformats.org/officeDocument/2006/relationships" xmlns:a="http://schemas.openxmlformats.org/drawingml/2006/main" r:embed="Rdf5aa8562a954068"/>
          <a:stretch xmlns:a="http://schemas.openxmlformats.org/drawingml/2006/main">
            <a:fillRect l="0" t="0" r="0" b="0"/>
          </a:stretch>
        </p:blipFill>
        <p:spPr>
          <a:xfrm xmlns:a="http://schemas.openxmlformats.org/drawingml/2006/main">
            <a:off x="1102766" y="4266590"/>
            <a:ext cx="263347" cy="263347"/>
          </a:xfrm>
          <a:prstGeom xmlns:a="http://schemas.openxmlformats.org/drawingml/2006/main" prst="rect">
            <a:avLst/>
          </a:prstGeom>
        </p:spPr>
      </p:pic>
      <p:sp>
        <p:nvSpPr>
          <p:cNvPr id="17" name="Text 12">
            <a:extLst xmlns:a="http://schemas.openxmlformats.org/drawingml/2006/main">
              <a:ext uri="{FF2B5EF4-FFF2-40B4-BE49-F238E27FC236}">
                <a16:creationId xmlns:a16="http://schemas.microsoft.com/office/drawing/2014/main" id="{2AD76B5A-01AD-478F-ACEE-9DE8350DDE0E}"/>
              </a:ext>
            </a:extLst>
          </p:cNvPr>
          <p:cNvSpPr>
            <a:spLocks xmlns:a="http://schemas.openxmlformats.org/drawingml/2006/main" noGrp="1"/>
          </p:cNvSpPr>
          <p:nvPr/>
        </p:nvSpPr>
        <p:spPr>
          <a:xfrm xmlns:a="http://schemas.openxmlformats.org/drawingml/2006/main">
            <a:off x="1737360" y="3941064"/>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3  ·  Connect from the home computer</a:t>
            </a:r>
            <a:endParaRPr sz="1600"/>
          </a:p>
        </p:txBody>
      </p:sp>
      <p:sp>
        <p:nvSpPr>
          <p:cNvPr id="18" name="Text 13">
            <a:extLst xmlns:a="http://schemas.openxmlformats.org/drawingml/2006/main">
              <a:ext uri="{FF2B5EF4-FFF2-40B4-BE49-F238E27FC236}">
                <a16:creationId xmlns:a16="http://schemas.microsoft.com/office/drawing/2014/main" id="{D82D362B-6195-43EE-A989-19AF01572F38}"/>
              </a:ext>
            </a:extLst>
          </p:cNvPr>
          <p:cNvSpPr>
            <a:spLocks xmlns:a="http://schemas.openxmlformats.org/drawingml/2006/main" noGrp="1"/>
          </p:cNvSpPr>
          <p:nvPr/>
        </p:nvSpPr>
        <p:spPr>
          <a:xfrm xmlns:a="http://schemas.openxmlformats.org/drawingml/2006/main">
            <a:off x="6583680" y="3941064"/>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Open the same address in Chrome → sign in to the approved company Google account → choose the computer → enter the PIN.</a:t>
            </a:r>
            <a:endParaRPr sz="1300"/>
          </a:p>
        </p:txBody>
      </p:sp>
      <p:sp>
        <p:nvSpPr>
          <p:cNvPr id="19" name="Shape 14">
            <a:extLst xmlns:a="http://schemas.openxmlformats.org/drawingml/2006/main">
              <a:ext uri="{FF2B5EF4-FFF2-40B4-BE49-F238E27FC236}">
                <a16:creationId xmlns:a16="http://schemas.microsoft.com/office/drawing/2014/main" id="{0CB72FA4-D05E-442F-A3A4-28D9F2809BCB}"/>
              </a:ext>
            </a:extLst>
          </p:cNvPr>
          <p:cNvSpPr>
            <a:spLocks xmlns:a="http://schemas.openxmlformats.org/drawingml/2006/main" noGrp="1"/>
          </p:cNvSpPr>
          <p:nvPr/>
        </p:nvSpPr>
        <p:spPr>
          <a:xfrm xmlns:a="http://schemas.openxmlformats.org/drawingml/2006/main">
            <a:off x="640080" y="5120640"/>
            <a:ext cx="10908792" cy="960120"/>
          </a:xfrm>
          <a:prstGeom xmlns:a="http://schemas.openxmlformats.org/drawingml/2006/main" prst="roundRect">
            <a:avLst>
              <a:gd name="adj" fmla="val 8571"/>
            </a:avLst>
          </a:prstGeom>
          <a:solidFill xmlns:a="http://schemas.openxmlformats.org/drawingml/2006/main">
            <a:srgbClr val="0D2B1E"/>
          </a:solidFill>
        </p:spPr>
      </p:sp>
      <p:sp>
        <p:nvSpPr>
          <p:cNvPr id="20" name="Text 15">
            <a:extLst xmlns:a="http://schemas.openxmlformats.org/drawingml/2006/main">
              <a:ext uri="{FF2B5EF4-FFF2-40B4-BE49-F238E27FC236}">
                <a16:creationId xmlns:a16="http://schemas.microsoft.com/office/drawing/2014/main" id="{7A27F3DA-2BE9-4765-87AB-20F1B40FFBD3}"/>
              </a:ext>
            </a:extLst>
          </p:cNvPr>
          <p:cNvSpPr>
            <a:spLocks xmlns:a="http://schemas.openxmlformats.org/drawingml/2006/main" noGrp="1"/>
          </p:cNvSpPr>
          <p:nvPr/>
        </p:nvSpPr>
        <p:spPr>
          <a:xfrm xmlns:a="http://schemas.openxmlformats.org/drawingml/2006/main">
            <a:off x="1005840" y="512064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OPTIONAL · Full remote control. Use only with company approval. Disconnect when finished. A dimmed computer is offline or unavailable.</a:t>
            </a:r>
            <a:endParaRPr sz="1700"/>
          </a:p>
        </p:txBody>
      </p:sp>
      <p:sp>
        <p:nvSpPr>
          <p:cNvPr id="21" name="Text 16">
            <a:extLst xmlns:a="http://schemas.openxmlformats.org/drawingml/2006/main">
              <a:ext uri="{FF2B5EF4-FFF2-40B4-BE49-F238E27FC236}">
                <a16:creationId xmlns:a16="http://schemas.microsoft.com/office/drawing/2014/main" id="{7F035719-5696-49FA-A5C0-68DA9C6CCB75}"/>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2" name="Text 17">
            <a:extLst xmlns:a="http://schemas.openxmlformats.org/drawingml/2006/main">
              <a:ext uri="{FF2B5EF4-FFF2-40B4-BE49-F238E27FC236}">
                <a16:creationId xmlns:a16="http://schemas.microsoft.com/office/drawing/2014/main" id="{CC872A5D-E1BF-4735-B48F-54A8ED8EDB3B}"/>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22</a:t>
            </a:r>
            <a:endParaRPr sz="900"/>
          </a:p>
        </p:txBody>
      </p:sp>
    </p:spTree>
    <p:extLst>
      <p:ext uri="{BB962C8B-B14F-4D97-AF65-F5344CB8AC3E}">
        <p14:creationId xmlns:p14="http://schemas.microsoft.com/office/powerpoint/2010/main" val="90215050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9C977A4-1606-464A-A02C-C0D7BD5E1F04}"/>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INVENTORY  ·  BEFORE THE SCAN</a:t>
            </a:r>
            <a:endParaRPr sz="1050"/>
          </a:p>
        </p:txBody>
      </p:sp>
      <p:sp>
        <p:nvSpPr>
          <p:cNvPr id="3" name="Text 1">
            <a:extLst xmlns:a="http://schemas.openxmlformats.org/drawingml/2006/main">
              <a:ext uri="{FF2B5EF4-FFF2-40B4-BE49-F238E27FC236}">
                <a16:creationId xmlns:a16="http://schemas.microsoft.com/office/drawing/2014/main" id="{38F812A7-F9CE-400C-ABE6-F82B665E398C}"/>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Approve work areas. Exclude personal data.</a:t>
            </a:r>
            <a:endParaRPr sz="3600"/>
          </a:p>
        </p:txBody>
      </p:sp>
      <p:sp>
        <p:nvSpPr>
          <p:cNvPr id="4" name="Shape 2">
            <a:extLst xmlns:a="http://schemas.openxmlformats.org/drawingml/2006/main">
              <a:ext uri="{FF2B5EF4-FFF2-40B4-BE49-F238E27FC236}">
                <a16:creationId xmlns:a16="http://schemas.microsoft.com/office/drawing/2014/main" id="{4966F992-5F2E-4686-B956-4E86A0180827}"/>
              </a:ext>
            </a:extLst>
          </p:cNvPr>
          <p:cNvSpPr>
            <a:spLocks xmlns:a="http://schemas.openxmlformats.org/drawingml/2006/main" noGrp="1"/>
          </p:cNvSpPr>
          <p:nvPr/>
        </p:nvSpPr>
        <p:spPr>
          <a:xfrm xmlns:a="http://schemas.openxmlformats.org/drawingml/2006/main">
            <a:off x="640080" y="1783080"/>
            <a:ext cx="10908792" cy="914400"/>
          </a:xfrm>
          <a:prstGeom xmlns:a="http://schemas.openxmlformats.org/drawingml/2006/main" prst="roundRect">
            <a:avLst>
              <a:gd name="adj" fmla="val 9000"/>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CADD6B15-E596-4028-8D46-989509586292}"/>
              </a:ext>
            </a:extLst>
          </p:cNvPr>
          <p:cNvSpPr>
            <a:spLocks xmlns:a="http://schemas.openxmlformats.org/drawingml/2006/main" noGrp="1"/>
          </p:cNvSpPr>
          <p:nvPr/>
        </p:nvSpPr>
        <p:spPr>
          <a:xfrm xmlns:a="http://schemas.openxmlformats.org/drawingml/2006/main">
            <a:off x="960120" y="1965960"/>
            <a:ext cx="548640" cy="548640"/>
          </a:xfrm>
          <a:prstGeom xmlns:a="http://schemas.openxmlformats.org/drawingml/2006/main" prst="ellipse">
            <a:avLst/>
          </a:prstGeom>
          <a:solidFill xmlns:a="http://schemas.openxmlformats.org/drawingml/2006/main">
            <a:srgbClr val="2E6B37"/>
          </a:solidFill>
        </p:spPr>
      </p:sp>
      <p:pic>
        <p:nvPicPr>
          <p:cNvPr id="30" name="Image 0"/>
          <p:cNvPicPr>
            <a:picLocks xmlns:a="http://schemas.openxmlformats.org/drawingml/2006/main" noChangeAspect="1"/>
          </p:cNvPicPr>
          <p:nvPr/>
        </p:nvPicPr>
        <p:blipFill>
          <a:blip xmlns:r="http://schemas.openxmlformats.org/officeDocument/2006/relationships" xmlns:a="http://schemas.openxmlformats.org/drawingml/2006/main" r:embed="R5e40870ec2f14a11"/>
          <a:stretch xmlns:a="http://schemas.openxmlformats.org/drawingml/2006/main">
            <a:fillRect l="0" t="0" r="0" b="0"/>
          </a:stretch>
        </p:blipFill>
        <p:spPr>
          <a:xfrm xmlns:a="http://schemas.openxmlformats.org/drawingml/2006/main">
            <a:off x="1102766" y="2108606"/>
            <a:ext cx="263347" cy="263347"/>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FA0681E-D024-44DF-856F-50B9A9845D6F}"/>
              </a:ext>
            </a:extLst>
          </p:cNvPr>
          <p:cNvSpPr>
            <a:spLocks xmlns:a="http://schemas.openxmlformats.org/drawingml/2006/main" noGrp="1"/>
          </p:cNvSpPr>
          <p:nvPr/>
        </p:nvSpPr>
        <p:spPr>
          <a:xfrm xmlns:a="http://schemas.openxmlformats.org/drawingml/2006/main">
            <a:off x="1737360" y="1783080"/>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Include approved company sources</a:t>
            </a:r>
            <a:endParaRPr sz="1600"/>
          </a:p>
        </p:txBody>
      </p:sp>
      <p:sp>
        <p:nvSpPr>
          <p:cNvPr id="8" name="Text 5">
            <a:extLst xmlns:a="http://schemas.openxmlformats.org/drawingml/2006/main">
              <a:ext uri="{FF2B5EF4-FFF2-40B4-BE49-F238E27FC236}">
                <a16:creationId xmlns:a16="http://schemas.microsoft.com/office/drawing/2014/main" id="{A40C12B3-C221-4E6E-9D2C-052A69A8F457}"/>
              </a:ext>
            </a:extLst>
          </p:cNvPr>
          <p:cNvSpPr>
            <a:spLocks xmlns:a="http://schemas.openxmlformats.org/drawingml/2006/main" noGrp="1"/>
          </p:cNvSpPr>
          <p:nvPr/>
        </p:nvSpPr>
        <p:spPr>
          <a:xfrm xmlns:a="http://schemas.openxmlformats.org/drawingml/2006/main">
            <a:off x="6583680" y="1783080"/>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Exact local work folders; connected company Drive account.</a:t>
            </a:r>
            <a:endParaRPr sz="1300"/>
          </a:p>
        </p:txBody>
      </p:sp>
      <p:sp>
        <p:nvSpPr>
          <p:cNvPr id="9" name="Shape 6">
            <a:extLst xmlns:a="http://schemas.openxmlformats.org/drawingml/2006/main">
              <a:ext uri="{FF2B5EF4-FFF2-40B4-BE49-F238E27FC236}">
                <a16:creationId xmlns:a16="http://schemas.microsoft.com/office/drawing/2014/main" id="{CCE98CC0-339B-480E-8069-B00195302FC2}"/>
              </a:ext>
            </a:extLst>
          </p:cNvPr>
          <p:cNvSpPr>
            <a:spLocks xmlns:a="http://schemas.openxmlformats.org/drawingml/2006/main" noGrp="1"/>
          </p:cNvSpPr>
          <p:nvPr/>
        </p:nvSpPr>
        <p:spPr>
          <a:xfrm xmlns:a="http://schemas.openxmlformats.org/drawingml/2006/main">
            <a:off x="640080" y="2862072"/>
            <a:ext cx="10908792" cy="914400"/>
          </a:xfrm>
          <a:prstGeom xmlns:a="http://schemas.openxmlformats.org/drawingml/2006/main" prst="roundRect">
            <a:avLst>
              <a:gd name="adj" fmla="val 9000"/>
            </a:avLst>
          </a:prstGeom>
          <a:solidFill xmlns:a="http://schemas.openxmlformats.org/drawingml/2006/main">
            <a:srgbClr val="FBF2DC"/>
          </a:solidFill>
        </p:spPr>
      </p:sp>
      <p:sp>
        <p:nvSpPr>
          <p:cNvPr id="10" name="Shape 7">
            <a:extLst xmlns:a="http://schemas.openxmlformats.org/drawingml/2006/main">
              <a:ext uri="{FF2B5EF4-FFF2-40B4-BE49-F238E27FC236}">
                <a16:creationId xmlns:a16="http://schemas.microsoft.com/office/drawing/2014/main" id="{49ECB3FD-2A0D-413E-B58A-9B44B14B732E}"/>
              </a:ext>
            </a:extLst>
          </p:cNvPr>
          <p:cNvSpPr>
            <a:spLocks xmlns:a="http://schemas.openxmlformats.org/drawingml/2006/main" noGrp="1"/>
          </p:cNvSpPr>
          <p:nvPr/>
        </p:nvSpPr>
        <p:spPr>
          <a:xfrm xmlns:a="http://schemas.openxmlformats.org/drawingml/2006/main">
            <a:off x="960120" y="3044952"/>
            <a:ext cx="548640" cy="548640"/>
          </a:xfrm>
          <a:prstGeom xmlns:a="http://schemas.openxmlformats.org/drawingml/2006/main" prst="ellipse">
            <a:avLst/>
          </a:prstGeom>
          <a:solidFill xmlns:a="http://schemas.openxmlformats.org/drawingml/2006/main">
            <a:srgbClr val="2E6B37"/>
          </a:solidFill>
        </p:spPr>
      </p:sp>
      <p:pic>
        <p:nvPicPr>
          <p:cNvPr id="35" name="Image 1"/>
          <p:cNvPicPr>
            <a:picLocks xmlns:a="http://schemas.openxmlformats.org/drawingml/2006/main" noChangeAspect="1"/>
          </p:cNvPicPr>
          <p:nvPr/>
        </p:nvPicPr>
        <p:blipFill>
          <a:blip xmlns:r="http://schemas.openxmlformats.org/officeDocument/2006/relationships" xmlns:a="http://schemas.openxmlformats.org/drawingml/2006/main" r:embed="R9e8f24606cda44f0"/>
          <a:stretch xmlns:a="http://schemas.openxmlformats.org/drawingml/2006/main">
            <a:fillRect l="0" t="0" r="0" b="0"/>
          </a:stretch>
        </p:blipFill>
        <p:spPr>
          <a:xfrm xmlns:a="http://schemas.openxmlformats.org/drawingml/2006/main">
            <a:off x="1102766" y="3187598"/>
            <a:ext cx="263347" cy="263347"/>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27463DCE-E429-4496-9E9F-04B01119B255}"/>
              </a:ext>
            </a:extLst>
          </p:cNvPr>
          <p:cNvSpPr>
            <a:spLocks xmlns:a="http://schemas.openxmlformats.org/drawingml/2006/main" noGrp="1"/>
          </p:cNvSpPr>
          <p:nvPr/>
        </p:nvSpPr>
        <p:spPr>
          <a:xfrm xmlns:a="http://schemas.openxmlformats.org/drawingml/2006/main">
            <a:off x="1737360" y="2862072"/>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Exclude sensitive areas</a:t>
            </a:r>
            <a:endParaRPr sz="1600"/>
          </a:p>
        </p:txBody>
      </p:sp>
      <p:sp>
        <p:nvSpPr>
          <p:cNvPr id="13" name="Text 9">
            <a:extLst xmlns:a="http://schemas.openxmlformats.org/drawingml/2006/main">
              <a:ext uri="{FF2B5EF4-FFF2-40B4-BE49-F238E27FC236}">
                <a16:creationId xmlns:a16="http://schemas.microsoft.com/office/drawing/2014/main" id="{6E068D68-8DE8-4ADD-A6A7-377D6EEA0ECB}"/>
              </a:ext>
            </a:extLst>
          </p:cNvPr>
          <p:cNvSpPr>
            <a:spLocks xmlns:a="http://schemas.openxmlformats.org/drawingml/2006/main" noGrp="1"/>
          </p:cNvSpPr>
          <p:nvPr/>
        </p:nvSpPr>
        <p:spPr>
          <a:xfrm xmlns:a="http://schemas.openxmlformats.org/drawingml/2006/main">
            <a:off x="6583680" y="2862072"/>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Personal folders, passwords, HR, banking and private records.</a:t>
            </a:r>
            <a:endParaRPr sz="1300"/>
          </a:p>
        </p:txBody>
      </p:sp>
      <p:sp>
        <p:nvSpPr>
          <p:cNvPr id="14" name="Shape 10">
            <a:extLst xmlns:a="http://schemas.openxmlformats.org/drawingml/2006/main">
              <a:ext uri="{FF2B5EF4-FFF2-40B4-BE49-F238E27FC236}">
                <a16:creationId xmlns:a16="http://schemas.microsoft.com/office/drawing/2014/main" id="{20B82B74-3702-4756-A2C1-875D91E4C594}"/>
              </a:ext>
            </a:extLst>
          </p:cNvPr>
          <p:cNvSpPr>
            <a:spLocks xmlns:a="http://schemas.openxmlformats.org/drawingml/2006/main" noGrp="1"/>
          </p:cNvSpPr>
          <p:nvPr/>
        </p:nvSpPr>
        <p:spPr>
          <a:xfrm xmlns:a="http://schemas.openxmlformats.org/drawingml/2006/main">
            <a:off x="640080" y="3941064"/>
            <a:ext cx="10908792" cy="914400"/>
          </a:xfrm>
          <a:prstGeom xmlns:a="http://schemas.openxmlformats.org/drawingml/2006/main" prst="roundRect">
            <a:avLst>
              <a:gd name="adj" fmla="val 9000"/>
            </a:avLst>
          </a:prstGeom>
          <a:solidFill xmlns:a="http://schemas.openxmlformats.org/drawingml/2006/main">
            <a:srgbClr val="F2D9C9"/>
          </a:solidFill>
        </p:spPr>
      </p:sp>
      <p:sp>
        <p:nvSpPr>
          <p:cNvPr id="15" name="Shape 11">
            <a:extLst xmlns:a="http://schemas.openxmlformats.org/drawingml/2006/main">
              <a:ext uri="{FF2B5EF4-FFF2-40B4-BE49-F238E27FC236}">
                <a16:creationId xmlns:a16="http://schemas.microsoft.com/office/drawing/2014/main" id="{BB31E6A8-A5CA-437F-91CA-ECD5B08F0C96}"/>
              </a:ext>
            </a:extLst>
          </p:cNvPr>
          <p:cNvSpPr>
            <a:spLocks xmlns:a="http://schemas.openxmlformats.org/drawingml/2006/main" noGrp="1"/>
          </p:cNvSpPr>
          <p:nvPr/>
        </p:nvSpPr>
        <p:spPr>
          <a:xfrm xmlns:a="http://schemas.openxmlformats.org/drawingml/2006/main">
            <a:off x="960120" y="4123944"/>
            <a:ext cx="548640" cy="548640"/>
          </a:xfrm>
          <a:prstGeom xmlns:a="http://schemas.openxmlformats.org/drawingml/2006/main" prst="ellipse">
            <a:avLst/>
          </a:prstGeom>
          <a:solidFill xmlns:a="http://schemas.openxmlformats.org/drawingml/2006/main">
            <a:srgbClr val="2E6B37"/>
          </a:solidFill>
        </p:spPr>
      </p:sp>
      <p:pic>
        <p:nvPicPr>
          <p:cNvPr id="40" name="Image 2"/>
          <p:cNvPicPr>
            <a:picLocks xmlns:a="http://schemas.openxmlformats.org/drawingml/2006/main" noChangeAspect="1"/>
          </p:cNvPicPr>
          <p:nvPr/>
        </p:nvPicPr>
        <p:blipFill>
          <a:blip xmlns:r="http://schemas.openxmlformats.org/officeDocument/2006/relationships" xmlns:a="http://schemas.openxmlformats.org/drawingml/2006/main" r:embed="R22d1073a7bde4488"/>
          <a:stretch xmlns:a="http://schemas.openxmlformats.org/drawingml/2006/main">
            <a:fillRect l="0" t="0" r="0" b="0"/>
          </a:stretch>
        </p:blipFill>
        <p:spPr>
          <a:xfrm xmlns:a="http://schemas.openxmlformats.org/drawingml/2006/main">
            <a:off x="1102766" y="4266590"/>
            <a:ext cx="263347" cy="263347"/>
          </a:xfrm>
          <a:prstGeom xmlns:a="http://schemas.openxmlformats.org/drawingml/2006/main" prst="rect">
            <a:avLst/>
          </a:prstGeom>
        </p:spPr>
      </p:pic>
      <p:sp>
        <p:nvSpPr>
          <p:cNvPr id="17" name="Text 12">
            <a:extLst xmlns:a="http://schemas.openxmlformats.org/drawingml/2006/main">
              <a:ext uri="{FF2B5EF4-FFF2-40B4-BE49-F238E27FC236}">
                <a16:creationId xmlns:a16="http://schemas.microsoft.com/office/drawing/2014/main" id="{2AD76B5A-01AD-478F-ACEE-9DE8350DDE0E}"/>
              </a:ext>
            </a:extLst>
          </p:cNvPr>
          <p:cNvSpPr>
            <a:spLocks xmlns:a="http://schemas.openxmlformats.org/drawingml/2006/main" noGrp="1"/>
          </p:cNvSpPr>
          <p:nvPr/>
        </p:nvSpPr>
        <p:spPr>
          <a:xfrm xmlns:a="http://schemas.openxmlformats.org/drawingml/2006/main">
            <a:off x="1737360" y="3941064"/>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Gate 0 stops here</a:t>
            </a:r>
            <a:endParaRPr sz="1600"/>
          </a:p>
        </p:txBody>
      </p:sp>
      <p:sp>
        <p:nvSpPr>
          <p:cNvPr id="18" name="Text 13">
            <a:extLst xmlns:a="http://schemas.openxmlformats.org/drawingml/2006/main">
              <a:ext uri="{FF2B5EF4-FFF2-40B4-BE49-F238E27FC236}">
                <a16:creationId xmlns:a16="http://schemas.microsoft.com/office/drawing/2014/main" id="{D82D362B-6195-43EE-A989-19AF01572F38}"/>
              </a:ext>
            </a:extLst>
          </p:cNvPr>
          <p:cNvSpPr>
            <a:spLocks xmlns:a="http://schemas.openxmlformats.org/drawingml/2006/main" noGrp="1"/>
          </p:cNvSpPr>
          <p:nvPr/>
        </p:nvSpPr>
        <p:spPr>
          <a:xfrm xmlns:a="http://schemas.openxmlformats.org/drawingml/2006/main">
            <a:off x="6583680" y="3941064"/>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Medical, dosage, certification, legal and spend material is flagged—not inventoried or fixed.</a:t>
            </a:r>
            <a:endParaRPr sz="1300"/>
          </a:p>
        </p:txBody>
      </p:sp>
      <p:sp>
        <p:nvSpPr>
          <p:cNvPr id="19" name="Shape 14">
            <a:extLst xmlns:a="http://schemas.openxmlformats.org/drawingml/2006/main">
              <a:ext uri="{FF2B5EF4-FFF2-40B4-BE49-F238E27FC236}">
                <a16:creationId xmlns:a16="http://schemas.microsoft.com/office/drawing/2014/main" id="{0CB72FA4-D05E-442F-A3A4-28D9F2809BCB}"/>
              </a:ext>
            </a:extLst>
          </p:cNvPr>
          <p:cNvSpPr>
            <a:spLocks xmlns:a="http://schemas.openxmlformats.org/drawingml/2006/main" noGrp="1"/>
          </p:cNvSpPr>
          <p:nvPr/>
        </p:nvSpPr>
        <p:spPr>
          <a:xfrm xmlns:a="http://schemas.openxmlformats.org/drawingml/2006/main">
            <a:off x="640080" y="5120640"/>
            <a:ext cx="10908792" cy="960120"/>
          </a:xfrm>
          <a:prstGeom xmlns:a="http://schemas.openxmlformats.org/drawingml/2006/main" prst="roundRect">
            <a:avLst>
              <a:gd name="adj" fmla="val 8571"/>
            </a:avLst>
          </a:prstGeom>
          <a:solidFill xmlns:a="http://schemas.openxmlformats.org/drawingml/2006/main">
            <a:srgbClr val="0D2B1E"/>
          </a:solidFill>
        </p:spPr>
      </p:sp>
      <p:sp>
        <p:nvSpPr>
          <p:cNvPr id="20" name="Text 15">
            <a:extLst xmlns:a="http://schemas.openxmlformats.org/drawingml/2006/main">
              <a:ext uri="{FF2B5EF4-FFF2-40B4-BE49-F238E27FC236}">
                <a16:creationId xmlns:a16="http://schemas.microsoft.com/office/drawing/2014/main" id="{7A27F3DA-2BE9-4765-87AB-20F1B40FFBD3}"/>
              </a:ext>
            </a:extLst>
          </p:cNvPr>
          <p:cNvSpPr>
            <a:spLocks xmlns:a="http://schemas.openxmlformats.org/drawingml/2006/main" noGrp="1"/>
          </p:cNvSpPr>
          <p:nvPr/>
        </p:nvSpPr>
        <p:spPr>
          <a:xfrm xmlns:a="http://schemas.openxmlformats.org/drawingml/2006/main">
            <a:off x="1005840" y="512064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Read-only means: no rename, move, delete, edit, upload or sharing changes.</a:t>
            </a:r>
            <a:endParaRPr sz="1700"/>
          </a:p>
        </p:txBody>
      </p:sp>
      <p:sp>
        <p:nvSpPr>
          <p:cNvPr id="21" name="Text 16">
            <a:extLst xmlns:a="http://schemas.openxmlformats.org/drawingml/2006/main">
              <a:ext uri="{FF2B5EF4-FFF2-40B4-BE49-F238E27FC236}">
                <a16:creationId xmlns:a16="http://schemas.microsoft.com/office/drawing/2014/main" id="{7F035719-5696-49FA-A5C0-68DA9C6CCB75}"/>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2" name="Text 17">
            <a:extLst xmlns:a="http://schemas.openxmlformats.org/drawingml/2006/main">
              <a:ext uri="{FF2B5EF4-FFF2-40B4-BE49-F238E27FC236}">
                <a16:creationId xmlns:a16="http://schemas.microsoft.com/office/drawing/2014/main" id="{CC872A5D-E1BF-4735-B48F-54A8ED8EDB3B}"/>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23</a:t>
            </a:r>
            <a:endParaRPr sz="900"/>
          </a:p>
        </p:txBody>
      </p:sp>
    </p:spTree>
    <p:extLst>
      <p:ext uri="{BB962C8B-B14F-4D97-AF65-F5344CB8AC3E}">
        <p14:creationId xmlns:p14="http://schemas.microsoft.com/office/powerpoint/2010/main" val="902150507"/>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INVENTORY  ·  AFTER SCOPE IS APPROVED</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One index. Three local files. Durable cursor.</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CSV</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future-searchable index</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SUMMARY</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coverage + query guide</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CURSOR</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safe resume point</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25</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items per batch</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PROMPT · TEST 25 = SETUP · FULL DRIVE = HOMEWORK</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Metadata only. Use stable item IDs, batch ≤25 and checkpoint every batch. FULL DRIVE continues until each supported scope has no next page. TEST 25 proves setup only. Save CSV + summary + final cursor. Change nothing in Drive.</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24</a:t>
            </a:r>
            <a:endParaRPr sz="900"/>
          </a:p>
        </p:txBody>
      </p:sp>
    </p:spTree>
    <p:extLst>
      <p:ext uri="{BB962C8B-B14F-4D97-AF65-F5344CB8AC3E}">
        <p14:creationId xmlns:p14="http://schemas.microsoft.com/office/powerpoint/2010/main" val="47094708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D3EE9924-20F8-4B2A-A659-A136545DEF12}"/>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FIRST SUCCESS  ·  IN THE ROOM</a:t>
            </a:r>
            <a:endParaRPr sz="1050"/>
          </a:p>
        </p:txBody>
      </p:sp>
      <p:sp>
        <p:nvSpPr>
          <p:cNvPr id="3" name="Text 1">
            <a:extLst xmlns:a="http://schemas.openxmlformats.org/drawingml/2006/main">
              <a:ext uri="{FF2B5EF4-FFF2-40B4-BE49-F238E27FC236}">
                <a16:creationId xmlns:a16="http://schemas.microsoft.com/office/drawing/2014/main" id="{1B95941D-909E-4C34-83A3-4E362DCE5EF5}"/>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The scan starts. Then Codex recommends one real mission.</a:t>
            </a:r>
            <a:endParaRPr sz="3600"/>
          </a:p>
        </p:txBody>
      </p:sp>
      <p:sp>
        <p:nvSpPr>
          <p:cNvPr id="4" name="Shape 2">
            <a:extLst xmlns:a="http://schemas.openxmlformats.org/drawingml/2006/main">
              <a:ext uri="{FF2B5EF4-FFF2-40B4-BE49-F238E27FC236}">
                <a16:creationId xmlns:a16="http://schemas.microsoft.com/office/drawing/2014/main" id="{9734DB07-C81D-45C5-B4F0-84A63F389034}"/>
              </a:ext>
            </a:extLst>
          </p:cNvPr>
          <p:cNvSpPr>
            <a:spLocks xmlns:a="http://schemas.openxmlformats.org/drawingml/2006/main" noGrp="1"/>
          </p:cNvSpPr>
          <p:nvPr/>
        </p:nvSpPr>
        <p:spPr>
          <a:xfrm xmlns:a="http://schemas.openxmlformats.org/drawingml/2006/main">
            <a:off x="640080" y="1828800"/>
            <a:ext cx="3422904" cy="2286000"/>
          </a:xfrm>
          <a:prstGeom xmlns:a="http://schemas.openxmlformats.org/drawingml/2006/main" prst="roundRect">
            <a:avLst>
              <a:gd name="adj" fmla="val 3600"/>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58C3C5DE-293F-49F5-8B3C-E025A0A15DE2}"/>
              </a:ext>
            </a:extLst>
          </p:cNvPr>
          <p:cNvSpPr>
            <a:spLocks xmlns:a="http://schemas.openxmlformats.org/drawingml/2006/main" noGrp="1"/>
          </p:cNvSpPr>
          <p:nvPr/>
        </p:nvSpPr>
        <p:spPr>
          <a:xfrm xmlns:a="http://schemas.openxmlformats.org/drawingml/2006/main">
            <a:off x="960120" y="2103120"/>
            <a:ext cx="548640" cy="548640"/>
          </a:xfrm>
          <a:prstGeom xmlns:a="http://schemas.openxmlformats.org/drawingml/2006/main" prst="ellipse">
            <a:avLst/>
          </a:prstGeom>
          <a:solidFill xmlns:a="http://schemas.openxmlformats.org/drawingml/2006/main">
            <a:srgbClr val="2E6B37"/>
          </a:solidFill>
        </p:spPr>
      </p:sp>
      <p:pic>
        <p:nvPicPr>
          <p:cNvPr id="31" name="Image 0"/>
          <p:cNvPicPr>
            <a:picLocks xmlns:a="http://schemas.openxmlformats.org/drawingml/2006/main" noChangeAspect="1"/>
          </p:cNvPicPr>
          <p:nvPr/>
        </p:nvPicPr>
        <p:blipFill>
          <a:blip xmlns:r="http://schemas.openxmlformats.org/officeDocument/2006/relationships" xmlns:a="http://schemas.openxmlformats.org/drawingml/2006/main" r:embed="R08c2b4878d614610"/>
          <a:stretch xmlns:a="http://schemas.openxmlformats.org/drawingml/2006/main">
            <a:fillRect l="0" t="0" r="0" b="0"/>
          </a:stretch>
        </p:blipFill>
        <p:spPr>
          <a:xfrm xmlns:a="http://schemas.openxmlformats.org/drawingml/2006/main">
            <a:off x="1102766" y="2245766"/>
            <a:ext cx="263347" cy="263347"/>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557CCF50-E958-4C9A-8E98-D18341D4AA0B}"/>
              </a:ext>
            </a:extLst>
          </p:cNvPr>
          <p:cNvSpPr>
            <a:spLocks xmlns:a="http://schemas.openxmlformats.org/drawingml/2006/main" noGrp="1"/>
          </p:cNvSpPr>
          <p:nvPr/>
        </p:nvSpPr>
        <p:spPr>
          <a:xfrm xmlns:a="http://schemas.openxmlformats.org/drawingml/2006/main">
            <a:off x="960120" y="2834640"/>
            <a:ext cx="2782824"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defRPr sz="1500" b="1">
                <a:solidFill>
                  <a:srgbClr val="173526"/>
                </a:solidFill>
              </a:defRPr>
            </a:pPr>
            <a:r>
              <a:rPr sz="1500" b="1">
                <a:solidFill>
                  <a:srgbClr val="173526"/>
                </a:solidFill>
                <a:latin typeface="Arial"/>
                <a:ea typeface="Arial"/>
                <a:cs typeface="Arial"/>
              </a:rPr>
              <a:t>Employee</a:t>
            </a:r>
            <a:endParaRPr sz="1500"/>
          </a:p>
        </p:txBody>
      </p:sp>
      <p:sp>
        <p:nvSpPr>
          <p:cNvPr id="8" name="Text 5">
            <a:extLst xmlns:a="http://schemas.openxmlformats.org/drawingml/2006/main">
              <a:ext uri="{FF2B5EF4-FFF2-40B4-BE49-F238E27FC236}">
                <a16:creationId xmlns:a16="http://schemas.microsoft.com/office/drawing/2014/main" id="{EA4191E4-4CEF-40E5-9F09-A779BE2AD2DE}"/>
              </a:ext>
            </a:extLst>
          </p:cNvPr>
          <p:cNvSpPr>
            <a:spLocks xmlns:a="http://schemas.openxmlformats.org/drawingml/2006/main" noGrp="1"/>
          </p:cNvSpPr>
          <p:nvPr/>
        </p:nvSpPr>
        <p:spPr>
          <a:xfrm xmlns:a="http://schemas.openxmlformats.org/drawingml/2006/main">
            <a:off x="960120" y="3383280"/>
            <a:ext cx="2782824" cy="5943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defRPr sz="1125">
                <a:solidFill>
                  <a:srgbClr val="5B6C60"/>
                </a:solidFill>
              </a:defRPr>
            </a:pPr>
            <a:r>
              <a:rPr sz="1125">
                <a:solidFill>
                  <a:srgbClr val="5B6C60"/>
                </a:solidFill>
                <a:latin typeface="Arial"/>
                <a:ea typeface="Arial"/>
                <a:cs typeface="Arial"/>
              </a:rPr>
              <a:t>Approves locations, reviews Codex’s recommendation and approves the ruled task.</a:t>
            </a:r>
            <a:endParaRPr sz="1250"/>
          </a:p>
        </p:txBody>
      </p:sp>
      <p:sp>
        <p:nvSpPr>
          <p:cNvPr id="9" name="Shape 6">
            <a:extLst xmlns:a="http://schemas.openxmlformats.org/drawingml/2006/main">
              <a:ext uri="{FF2B5EF4-FFF2-40B4-BE49-F238E27FC236}">
                <a16:creationId xmlns:a16="http://schemas.microsoft.com/office/drawing/2014/main" id="{047C6490-89BE-41CE-A1BD-99B7C465312B}"/>
              </a:ext>
            </a:extLst>
          </p:cNvPr>
          <p:cNvSpPr>
            <a:spLocks xmlns:a="http://schemas.openxmlformats.org/drawingml/2006/main" noGrp="1"/>
          </p:cNvSpPr>
          <p:nvPr/>
        </p:nvSpPr>
        <p:spPr>
          <a:xfrm xmlns:a="http://schemas.openxmlformats.org/drawingml/2006/main">
            <a:off x="4383024" y="1828800"/>
            <a:ext cx="3422904" cy="2286000"/>
          </a:xfrm>
          <a:prstGeom xmlns:a="http://schemas.openxmlformats.org/drawingml/2006/main" prst="roundRect">
            <a:avLst>
              <a:gd name="adj" fmla="val 3600"/>
            </a:avLst>
          </a:prstGeom>
          <a:solidFill xmlns:a="http://schemas.openxmlformats.org/drawingml/2006/main">
            <a:srgbClr val="FBF2DC"/>
          </a:solidFill>
        </p:spPr>
      </p:sp>
      <p:sp>
        <p:nvSpPr>
          <p:cNvPr id="10" name="Shape 7">
            <a:extLst xmlns:a="http://schemas.openxmlformats.org/drawingml/2006/main">
              <a:ext uri="{FF2B5EF4-FFF2-40B4-BE49-F238E27FC236}">
                <a16:creationId xmlns:a16="http://schemas.microsoft.com/office/drawing/2014/main" id="{13AE496D-03AB-4134-A4F6-4E658CE998A8}"/>
              </a:ext>
            </a:extLst>
          </p:cNvPr>
          <p:cNvSpPr>
            <a:spLocks xmlns:a="http://schemas.openxmlformats.org/drawingml/2006/main" noGrp="1"/>
          </p:cNvSpPr>
          <p:nvPr/>
        </p:nvSpPr>
        <p:spPr>
          <a:xfrm xmlns:a="http://schemas.openxmlformats.org/drawingml/2006/main">
            <a:off x="4703064" y="2103120"/>
            <a:ext cx="548640" cy="548640"/>
          </a:xfrm>
          <a:prstGeom xmlns:a="http://schemas.openxmlformats.org/drawingml/2006/main" prst="ellipse">
            <a:avLst/>
          </a:prstGeom>
          <a:solidFill xmlns:a="http://schemas.openxmlformats.org/drawingml/2006/main">
            <a:srgbClr val="2E6B37"/>
          </a:solidFill>
        </p:spPr>
      </p:sp>
      <p:pic>
        <p:nvPicPr>
          <p:cNvPr id="36" name="Image 1"/>
          <p:cNvPicPr>
            <a:picLocks xmlns:a="http://schemas.openxmlformats.org/drawingml/2006/main" noChangeAspect="1"/>
          </p:cNvPicPr>
          <p:nvPr/>
        </p:nvPicPr>
        <p:blipFill>
          <a:blip xmlns:r="http://schemas.openxmlformats.org/officeDocument/2006/relationships" xmlns:a="http://schemas.openxmlformats.org/drawingml/2006/main" r:embed="R7b73aec8b0ce45f0"/>
          <a:stretch xmlns:a="http://schemas.openxmlformats.org/drawingml/2006/main">
            <a:fillRect l="0" t="0" r="0" b="0"/>
          </a:stretch>
        </p:blipFill>
        <p:spPr>
          <a:xfrm xmlns:a="http://schemas.openxmlformats.org/drawingml/2006/main">
            <a:off x="4845710" y="2245766"/>
            <a:ext cx="263347" cy="263347"/>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EC5D1103-46B5-44A7-9054-2766F802118E}"/>
              </a:ext>
            </a:extLst>
          </p:cNvPr>
          <p:cNvSpPr>
            <a:spLocks xmlns:a="http://schemas.openxmlformats.org/drawingml/2006/main" noGrp="1"/>
          </p:cNvSpPr>
          <p:nvPr/>
        </p:nvSpPr>
        <p:spPr>
          <a:xfrm xmlns:a="http://schemas.openxmlformats.org/drawingml/2006/main">
            <a:off x="4703064" y="2834640"/>
            <a:ext cx="2782824"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defRPr sz="1500" b="1">
                <a:solidFill>
                  <a:srgbClr val="173526"/>
                </a:solidFill>
              </a:defRPr>
            </a:pPr>
            <a:r>
              <a:rPr sz="1500" b="1">
                <a:solidFill>
                  <a:srgbClr val="173526"/>
                </a:solidFill>
                <a:latin typeface="Arial"/>
                <a:ea typeface="Arial"/>
                <a:cs typeface="Arial"/>
              </a:rPr>
              <a:t>Codex</a:t>
            </a:r>
            <a:endParaRPr sz="1800"/>
          </a:p>
        </p:txBody>
      </p:sp>
      <p:sp>
        <p:nvSpPr>
          <p:cNvPr id="13" name="Text 9">
            <a:extLst xmlns:a="http://schemas.openxmlformats.org/drawingml/2006/main">
              <a:ext uri="{FF2B5EF4-FFF2-40B4-BE49-F238E27FC236}">
                <a16:creationId xmlns:a16="http://schemas.microsoft.com/office/drawing/2014/main" id="{59D108C2-5EDA-44B3-B1C0-B92EB6E750FA}"/>
              </a:ext>
            </a:extLst>
          </p:cNvPr>
          <p:cNvSpPr>
            <a:spLocks xmlns:a="http://schemas.openxmlformats.org/drawingml/2006/main" noGrp="1"/>
          </p:cNvSpPr>
          <p:nvPr/>
        </p:nvSpPr>
        <p:spPr>
          <a:xfrm xmlns:a="http://schemas.openxmlformats.org/drawingml/2006/main">
            <a:off x="4703064" y="3383280"/>
            <a:ext cx="2782824" cy="5943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defRPr sz="1125">
                <a:solidFill>
                  <a:srgbClr val="5B6C60"/>
                </a:solidFill>
              </a:defRPr>
            </a:pPr>
            <a:r>
              <a:rPr sz="1125">
                <a:solidFill>
                  <a:srgbClr val="5B6C60"/>
                </a:solidFill>
                <a:latin typeface="Arial"/>
                <a:ea typeface="Arial"/>
                <a:cs typeface="Arial"/>
              </a:rPr>
              <a:t>Reads the inventory and delegation. Sorts: autonomous, needs review, or blocked.</a:t>
            </a:r>
            <a:endParaRPr sz="1250"/>
          </a:p>
        </p:txBody>
      </p:sp>
      <p:sp>
        <p:nvSpPr>
          <p:cNvPr id="14" name="Shape 10">
            <a:extLst xmlns:a="http://schemas.openxmlformats.org/drawingml/2006/main">
              <a:ext uri="{FF2B5EF4-FFF2-40B4-BE49-F238E27FC236}">
                <a16:creationId xmlns:a16="http://schemas.microsoft.com/office/drawing/2014/main" id="{2BCB652C-8519-4716-AAD5-24699DB03CD4}"/>
              </a:ext>
            </a:extLst>
          </p:cNvPr>
          <p:cNvSpPr>
            <a:spLocks xmlns:a="http://schemas.openxmlformats.org/drawingml/2006/main" noGrp="1"/>
          </p:cNvSpPr>
          <p:nvPr/>
        </p:nvSpPr>
        <p:spPr>
          <a:xfrm xmlns:a="http://schemas.openxmlformats.org/drawingml/2006/main">
            <a:off x="8125968" y="1828800"/>
            <a:ext cx="3422904" cy="2286000"/>
          </a:xfrm>
          <a:prstGeom xmlns:a="http://schemas.openxmlformats.org/drawingml/2006/main" prst="roundRect">
            <a:avLst>
              <a:gd name="adj" fmla="val 3600"/>
            </a:avLst>
          </a:prstGeom>
          <a:solidFill xmlns:a="http://schemas.openxmlformats.org/drawingml/2006/main">
            <a:srgbClr val="DDE9ED"/>
          </a:solidFill>
        </p:spPr>
      </p:sp>
      <p:sp>
        <p:nvSpPr>
          <p:cNvPr id="15" name="Shape 11">
            <a:extLst xmlns:a="http://schemas.openxmlformats.org/drawingml/2006/main">
              <a:ext uri="{FF2B5EF4-FFF2-40B4-BE49-F238E27FC236}">
                <a16:creationId xmlns:a16="http://schemas.microsoft.com/office/drawing/2014/main" id="{286FE7CA-C516-4B6B-9623-E096D800374D}"/>
              </a:ext>
            </a:extLst>
          </p:cNvPr>
          <p:cNvSpPr>
            <a:spLocks xmlns:a="http://schemas.openxmlformats.org/drawingml/2006/main" noGrp="1"/>
          </p:cNvSpPr>
          <p:nvPr/>
        </p:nvSpPr>
        <p:spPr>
          <a:xfrm xmlns:a="http://schemas.openxmlformats.org/drawingml/2006/main">
            <a:off x="8446008" y="2103120"/>
            <a:ext cx="548640" cy="548640"/>
          </a:xfrm>
          <a:prstGeom xmlns:a="http://schemas.openxmlformats.org/drawingml/2006/main" prst="ellipse">
            <a:avLst/>
          </a:prstGeom>
          <a:solidFill xmlns:a="http://schemas.openxmlformats.org/drawingml/2006/main">
            <a:srgbClr val="2E6B37"/>
          </a:solidFill>
        </p:spPr>
      </p:sp>
      <p:pic>
        <p:nvPicPr>
          <p:cNvPr id="41" name="Image 2"/>
          <p:cNvPicPr>
            <a:picLocks xmlns:a="http://schemas.openxmlformats.org/drawingml/2006/main" noChangeAspect="1"/>
          </p:cNvPicPr>
          <p:nvPr/>
        </p:nvPicPr>
        <p:blipFill>
          <a:blip xmlns:r="http://schemas.openxmlformats.org/officeDocument/2006/relationships" xmlns:a="http://schemas.openxmlformats.org/drawingml/2006/main" r:embed="Reac57e2783054e32"/>
          <a:stretch xmlns:a="http://schemas.openxmlformats.org/drawingml/2006/main">
            <a:fillRect l="0" t="0" r="0" b="0"/>
          </a:stretch>
        </p:blipFill>
        <p:spPr>
          <a:xfrm xmlns:a="http://schemas.openxmlformats.org/drawingml/2006/main">
            <a:off x="8588654" y="2245766"/>
            <a:ext cx="263347" cy="263347"/>
          </a:xfrm>
          <a:prstGeom xmlns:a="http://schemas.openxmlformats.org/drawingml/2006/main" prst="rect">
            <a:avLst/>
          </a:prstGeom>
        </p:spPr>
      </p:pic>
      <p:sp>
        <p:nvSpPr>
          <p:cNvPr id="17" name="Text 12">
            <a:extLst xmlns:a="http://schemas.openxmlformats.org/drawingml/2006/main">
              <a:ext uri="{FF2B5EF4-FFF2-40B4-BE49-F238E27FC236}">
                <a16:creationId xmlns:a16="http://schemas.microsoft.com/office/drawing/2014/main" id="{18C05F78-F1F8-41EB-8A3D-7679155A6571}"/>
              </a:ext>
            </a:extLst>
          </p:cNvPr>
          <p:cNvSpPr>
            <a:spLocks xmlns:a="http://schemas.openxmlformats.org/drawingml/2006/main" noGrp="1"/>
          </p:cNvSpPr>
          <p:nvPr/>
        </p:nvSpPr>
        <p:spPr>
          <a:xfrm xmlns:a="http://schemas.openxmlformats.org/drawingml/2006/main">
            <a:off x="8446008" y="2834640"/>
            <a:ext cx="2782824"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defRPr sz="1500" b="1">
                <a:solidFill>
                  <a:srgbClr val="173526"/>
                </a:solidFill>
              </a:defRPr>
            </a:pPr>
            <a:r>
              <a:rPr sz="1500" b="1">
                <a:solidFill>
                  <a:srgbClr val="173526"/>
                </a:solidFill>
                <a:latin typeface="Arial"/>
                <a:ea typeface="Arial"/>
                <a:cs typeface="Arial"/>
              </a:rPr>
              <a:t>Ambuj</a:t>
            </a:r>
            <a:endParaRPr sz="1800"/>
          </a:p>
        </p:txBody>
      </p:sp>
      <p:sp>
        <p:nvSpPr>
          <p:cNvPr id="18" name="Text 13">
            <a:extLst xmlns:a="http://schemas.openxmlformats.org/drawingml/2006/main">
              <a:ext uri="{FF2B5EF4-FFF2-40B4-BE49-F238E27FC236}">
                <a16:creationId xmlns:a16="http://schemas.microsoft.com/office/drawing/2014/main" id="{7965057D-B7F1-4F52-AED8-EA86D9015580}"/>
              </a:ext>
            </a:extLst>
          </p:cNvPr>
          <p:cNvSpPr>
            <a:spLocks xmlns:a="http://schemas.openxmlformats.org/drawingml/2006/main" noGrp="1"/>
          </p:cNvSpPr>
          <p:nvPr/>
        </p:nvSpPr>
        <p:spPr>
          <a:xfrm xmlns:a="http://schemas.openxmlformats.org/drawingml/2006/main">
            <a:off x="8446008" y="3383280"/>
            <a:ext cx="2782824" cy="5943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defRPr sz="1125">
                <a:solidFill>
                  <a:srgbClr val="5B6C60"/>
                </a:solidFill>
              </a:defRPr>
            </a:pPr>
            <a:r>
              <a:rPr sz="1125">
                <a:solidFill>
                  <a:srgbClr val="5B6C60"/>
                </a:solidFill>
                <a:latin typeface="Arial"/>
                <a:ea typeface="Arial"/>
                <a:cs typeface="Arial"/>
              </a:rPr>
              <a:t>Runs the group, troubleshoots access and keeps everyone on the same step.</a:t>
            </a:r>
            <a:endParaRPr sz="1250"/>
          </a:p>
        </p:txBody>
      </p:sp>
      <p:sp>
        <p:nvSpPr>
          <p:cNvPr id="19" name="Shape 14">
            <a:extLst xmlns:a="http://schemas.openxmlformats.org/drawingml/2006/main">
              <a:ext uri="{FF2B5EF4-FFF2-40B4-BE49-F238E27FC236}">
                <a16:creationId xmlns:a16="http://schemas.microsoft.com/office/drawing/2014/main" id="{91EF9622-EE2C-4B55-8076-F672D6B675F5}"/>
              </a:ext>
            </a:extLst>
          </p:cNvPr>
          <p:cNvSpPr>
            <a:spLocks xmlns:a="http://schemas.openxmlformats.org/drawingml/2006/main" noGrp="1"/>
          </p:cNvSpPr>
          <p:nvPr/>
        </p:nvSpPr>
        <p:spPr>
          <a:xfrm xmlns:a="http://schemas.openxmlformats.org/drawingml/2006/main">
            <a:off x="640080" y="4434840"/>
            <a:ext cx="10908792" cy="1051560"/>
          </a:xfrm>
          <a:prstGeom xmlns:a="http://schemas.openxmlformats.org/drawingml/2006/main" prst="roundRect">
            <a:avLst>
              <a:gd name="adj" fmla="val 7826"/>
            </a:avLst>
          </a:prstGeom>
          <a:solidFill xmlns:a="http://schemas.openxmlformats.org/drawingml/2006/main">
            <a:srgbClr val="0D2B1E"/>
          </a:solidFill>
        </p:spPr>
      </p:sp>
      <p:sp>
        <p:nvSpPr>
          <p:cNvPr id="20" name="Text 15">
            <a:extLst xmlns:a="http://schemas.openxmlformats.org/drawingml/2006/main">
              <a:ext uri="{FF2B5EF4-FFF2-40B4-BE49-F238E27FC236}">
                <a16:creationId xmlns:a16="http://schemas.microsoft.com/office/drawing/2014/main" id="{DE2A0B8B-050F-422B-9EF5-029CA54D798E}"/>
              </a:ext>
            </a:extLst>
          </p:cNvPr>
          <p:cNvSpPr>
            <a:spLocks xmlns:a="http://schemas.openxmlformats.org/drawingml/2006/main" noGrp="1"/>
          </p:cNvSpPr>
          <p:nvPr/>
        </p:nvSpPr>
        <p:spPr>
          <a:xfrm xmlns:a="http://schemas.openxmlformats.org/drawingml/2006/main">
            <a:off x="1005840" y="4434840"/>
            <a:ext cx="10177272"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20000"/>
              </a:lnSpc>
              <a:buNone/>
              <a:defRPr sz="1350" b="1">
                <a:solidFill>
                  <a:srgbClr val="FFFFFF"/>
                </a:solidFill>
              </a:defRPr>
            </a:pPr>
            <a:r>
              <a:rPr sz="1350" b="1">
                <a:solidFill>
                  <a:srgbClr val="FFFFFF"/>
                </a:solidFill>
                <a:latin typeface="Arial"/>
                <a:ea typeface="Arial"/>
                <a:cs typeface="Arial"/>
              </a:rPr>
              <a:t>PROMPT: Read my delegation rows and My Work Inventory. Recommend one task ID and a first batch of no more than 25. Change nothing yet.</a:t>
            </a:r>
            <a:endParaRPr sz="1650"/>
          </a:p>
        </p:txBody>
      </p:sp>
      <p:sp>
        <p:nvSpPr>
          <p:cNvPr id="21" name="Text 16">
            <a:extLst xmlns:a="http://schemas.openxmlformats.org/drawingml/2006/main">
              <a:ext uri="{FF2B5EF4-FFF2-40B4-BE49-F238E27FC236}">
                <a16:creationId xmlns:a16="http://schemas.microsoft.com/office/drawing/2014/main" id="{2818DCDF-CC49-4A33-AC03-CE83210CB3F6}"/>
              </a:ext>
            </a:extLst>
          </p:cNvPr>
          <p:cNvSpPr>
            <a:spLocks xmlns:a="http://schemas.openxmlformats.org/drawingml/2006/main" noGrp="1"/>
          </p:cNvSpPr>
          <p:nvPr/>
        </p:nvSpPr>
        <p:spPr>
          <a:xfrm xmlns:a="http://schemas.openxmlformats.org/drawingml/2006/main">
            <a:off x="640080" y="5669280"/>
            <a:ext cx="10908792"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Setup Helper handles machinery. Abilash rules owner and Gate 0 decisions.</a:t>
            </a:r>
            <a:endParaRPr sz="1300"/>
          </a:p>
        </p:txBody>
      </p:sp>
      <p:sp>
        <p:nvSpPr>
          <p:cNvPr id="22" name="Text 17">
            <a:extLst xmlns:a="http://schemas.openxmlformats.org/drawingml/2006/main">
              <a:ext uri="{FF2B5EF4-FFF2-40B4-BE49-F238E27FC236}">
                <a16:creationId xmlns:a16="http://schemas.microsoft.com/office/drawing/2014/main" id="{C2FE4C50-5990-442A-99AF-2CD7D7EA7BD4}"/>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3" name="Text 18">
            <a:extLst xmlns:a="http://schemas.openxmlformats.org/drawingml/2006/main">
              <a:ext uri="{FF2B5EF4-FFF2-40B4-BE49-F238E27FC236}">
                <a16:creationId xmlns:a16="http://schemas.microsoft.com/office/drawing/2014/main" id="{92958A43-2A29-4C36-A96D-00186108F3AC}"/>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25</a:t>
            </a:r>
            <a:endParaRPr sz="900"/>
          </a:p>
        </p:txBody>
      </p:sp>
    </p:spTree>
    <p:extLst>
      <p:ext uri="{BB962C8B-B14F-4D97-AF65-F5344CB8AC3E}">
        <p14:creationId xmlns:p14="http://schemas.microsoft.com/office/powerpoint/2010/main" val="143298177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0591DF4-4331-4FEB-AC38-238329655F7C}"/>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THREE-WORKER GO-LIVE CHECK</a:t>
            </a:r>
            <a:endParaRPr sz="1050"/>
          </a:p>
        </p:txBody>
      </p:sp>
      <p:sp>
        <p:nvSpPr>
          <p:cNvPr id="3" name="Text 1">
            <a:extLst xmlns:a="http://schemas.openxmlformats.org/drawingml/2006/main">
              <a:ext uri="{FF2B5EF4-FFF2-40B4-BE49-F238E27FC236}">
                <a16:creationId xmlns:a16="http://schemas.microsoft.com/office/drawing/2014/main" id="{F204CC6B-88F9-41D3-8C19-D60EF44899FD}"/>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300" b="1">
                <a:solidFill>
                  <a:srgbClr val="172E22"/>
                </a:solidFill>
                <a:latin typeface="Arial"/>
                <a:ea typeface="Arial"/>
                <a:cs typeface="Arial"/>
              </a:rPr>
              <a:t>Two required. One optional. Show the proof.</a:t>
            </a:r>
            <a:endParaRPr sz="3300"/>
          </a:p>
        </p:txBody>
      </p:sp>
      <p:sp>
        <p:nvSpPr>
          <p:cNvPr id="4" name="Shape 2">
            <a:extLst xmlns:a="http://schemas.openxmlformats.org/drawingml/2006/main">
              <a:ext uri="{FF2B5EF4-FFF2-40B4-BE49-F238E27FC236}">
                <a16:creationId xmlns:a16="http://schemas.microsoft.com/office/drawing/2014/main" id="{5CD4FE0F-F274-401A-9B94-285CEF8CD40F}"/>
              </a:ext>
            </a:extLst>
          </p:cNvPr>
          <p:cNvSpPr>
            <a:spLocks xmlns:a="http://schemas.openxmlformats.org/drawingml/2006/main" noGrp="1"/>
          </p:cNvSpPr>
          <p:nvPr/>
        </p:nvSpPr>
        <p:spPr>
          <a:xfrm xmlns:a="http://schemas.openxmlformats.org/drawingml/2006/main">
            <a:off x="640080" y="1737360"/>
            <a:ext cx="10908792" cy="868680"/>
          </a:xfrm>
          <a:prstGeom xmlns:a="http://schemas.openxmlformats.org/drawingml/2006/main" prst="roundRect">
            <a:avLst>
              <a:gd name="adj" fmla="val 9474"/>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3D71622B-EBE6-4D3A-9655-515441A1C692}"/>
              </a:ext>
            </a:extLst>
          </p:cNvPr>
          <p:cNvSpPr>
            <a:spLocks xmlns:a="http://schemas.openxmlformats.org/drawingml/2006/main" noGrp="1"/>
          </p:cNvSpPr>
          <p:nvPr/>
        </p:nvSpPr>
        <p:spPr>
          <a:xfrm xmlns:a="http://schemas.openxmlformats.org/drawingml/2006/main">
            <a:off x="960120" y="1737360"/>
            <a:ext cx="173736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b="1">
                <a:solidFill>
                  <a:srgbClr val="2C5F2D"/>
                </a:solidFill>
                <a:latin typeface="Arial"/>
                <a:ea typeface="Arial"/>
                <a:cs typeface="Arial"/>
              </a:rPr>
              <a:t>EMAIL</a:t>
            </a:r>
            <a:endParaRPr sz="1600"/>
          </a:p>
        </p:txBody>
      </p:sp>
      <p:sp>
        <p:nvSpPr>
          <p:cNvPr id="6" name="Text 4">
            <a:extLst xmlns:a="http://schemas.openxmlformats.org/drawingml/2006/main">
              <a:ext uri="{FF2B5EF4-FFF2-40B4-BE49-F238E27FC236}">
                <a16:creationId xmlns:a16="http://schemas.microsoft.com/office/drawing/2014/main" id="{393DC4F3-5D6D-4F82-A8FE-DFC42969B7C0}"/>
              </a:ext>
            </a:extLst>
          </p:cNvPr>
          <p:cNvSpPr>
            <a:spLocks xmlns:a="http://schemas.openxmlformats.org/drawingml/2006/main" noGrp="1"/>
          </p:cNvSpPr>
          <p:nvPr/>
        </p:nvSpPr>
        <p:spPr>
          <a:xfrm xmlns:a="http://schemas.openxmlformats.org/drawingml/2006/main">
            <a:off x="2926080" y="1737360"/>
            <a:ext cx="825703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450">
                <a:solidFill>
                  <a:srgbClr val="172E22"/>
                </a:solidFill>
                <a:latin typeface="Arial"/>
                <a:ea typeface="Arial"/>
                <a:cs typeface="Arial"/>
              </a:rPr>
              <a:t>LIVE: approved Gmail + time zone + pilot + mode + automation + validator.</a:t>
            </a:r>
            <a:endParaRPr sz="1450"/>
          </a:p>
        </p:txBody>
      </p:sp>
      <p:sp>
        <p:nvSpPr>
          <p:cNvPr id="7" name="Shape 5">
            <a:extLst xmlns:a="http://schemas.openxmlformats.org/drawingml/2006/main">
              <a:ext uri="{FF2B5EF4-FFF2-40B4-BE49-F238E27FC236}">
                <a16:creationId xmlns:a16="http://schemas.microsoft.com/office/drawing/2014/main" id="{93D4D099-94A1-4FCF-ADA8-AFC87722319A}"/>
              </a:ext>
            </a:extLst>
          </p:cNvPr>
          <p:cNvSpPr>
            <a:spLocks xmlns:a="http://schemas.openxmlformats.org/drawingml/2006/main" noGrp="1"/>
          </p:cNvSpPr>
          <p:nvPr/>
        </p:nvSpPr>
        <p:spPr>
          <a:xfrm xmlns:a="http://schemas.openxmlformats.org/drawingml/2006/main">
            <a:off x="640080" y="2788920"/>
            <a:ext cx="10908792" cy="868680"/>
          </a:xfrm>
          <a:prstGeom xmlns:a="http://schemas.openxmlformats.org/drawingml/2006/main" prst="roundRect">
            <a:avLst>
              <a:gd name="adj" fmla="val 9474"/>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09FDD6C5-C950-47D5-B543-E8FA84D6BA4B}"/>
              </a:ext>
            </a:extLst>
          </p:cNvPr>
          <p:cNvSpPr>
            <a:spLocks xmlns:a="http://schemas.openxmlformats.org/drawingml/2006/main" noGrp="1"/>
          </p:cNvSpPr>
          <p:nvPr/>
        </p:nvSpPr>
        <p:spPr>
          <a:xfrm xmlns:a="http://schemas.openxmlformats.org/drawingml/2006/main">
            <a:off x="960120" y="2788920"/>
            <a:ext cx="173736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b="1">
                <a:solidFill>
                  <a:srgbClr val="2C5F2D"/>
                </a:solidFill>
                <a:latin typeface="Arial"/>
                <a:ea typeface="Arial"/>
                <a:cs typeface="Arial"/>
              </a:rPr>
              <a:t>DRIVE</a:t>
            </a:r>
            <a:endParaRPr sz="1600"/>
          </a:p>
        </p:txBody>
      </p:sp>
      <p:sp>
        <p:nvSpPr>
          <p:cNvPr id="9" name="Text 7">
            <a:extLst xmlns:a="http://schemas.openxmlformats.org/drawingml/2006/main">
              <a:ext uri="{FF2B5EF4-FFF2-40B4-BE49-F238E27FC236}">
                <a16:creationId xmlns:a16="http://schemas.microsoft.com/office/drawing/2014/main" id="{B672F692-72F6-4A95-A38C-5A4EA63EDAEB}"/>
              </a:ext>
            </a:extLst>
          </p:cNvPr>
          <p:cNvSpPr>
            <a:spLocks xmlns:a="http://schemas.openxmlformats.org/drawingml/2006/main" noGrp="1"/>
          </p:cNvSpPr>
          <p:nvPr/>
        </p:nvSpPr>
        <p:spPr>
          <a:xfrm xmlns:a="http://schemas.openxmlformats.org/drawingml/2006/main">
            <a:off x="2926080" y="2788920"/>
            <a:ext cx="825703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450">
                <a:solidFill>
                  <a:srgbClr val="172E22"/>
                </a:solidFill>
                <a:latin typeface="Arial"/>
                <a:ea typeface="Arial"/>
                <a:cs typeface="Arial"/>
              </a:rPr>
              <a:t>LIVE: FULL DRIVE INDEX ends every supported scope in ≤25 batches → CSV + final cursor + validator. TEST 25 = setup only.</a:t>
            </a:r>
            <a:endParaRPr sz="1450"/>
          </a:p>
        </p:txBody>
      </p:sp>
      <p:sp>
        <p:nvSpPr>
          <p:cNvPr id="10" name="Shape 8">
            <a:extLst xmlns:a="http://schemas.openxmlformats.org/drawingml/2006/main">
              <a:ext uri="{FF2B5EF4-FFF2-40B4-BE49-F238E27FC236}">
                <a16:creationId xmlns:a16="http://schemas.microsoft.com/office/drawing/2014/main" id="{455BACEF-556A-4ADE-80B7-E336DAB59986}"/>
              </a:ext>
            </a:extLst>
          </p:cNvPr>
          <p:cNvSpPr>
            <a:spLocks xmlns:a="http://schemas.openxmlformats.org/drawingml/2006/main" noGrp="1"/>
          </p:cNvSpPr>
          <p:nvPr/>
        </p:nvSpPr>
        <p:spPr>
          <a:xfrm xmlns:a="http://schemas.openxmlformats.org/drawingml/2006/main">
            <a:off x="640080" y="3840480"/>
            <a:ext cx="10908792" cy="868680"/>
          </a:xfrm>
          <a:prstGeom xmlns:a="http://schemas.openxmlformats.org/drawingml/2006/main" prst="roundRect">
            <a:avLst>
              <a:gd name="adj" fmla="val 9474"/>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4DF84FC4-CFFC-4488-9357-EEE00F6038C8}"/>
              </a:ext>
            </a:extLst>
          </p:cNvPr>
          <p:cNvSpPr>
            <a:spLocks xmlns:a="http://schemas.openxmlformats.org/drawingml/2006/main" noGrp="1"/>
          </p:cNvSpPr>
          <p:nvPr/>
        </p:nvSpPr>
        <p:spPr>
          <a:xfrm xmlns:a="http://schemas.openxmlformats.org/drawingml/2006/main">
            <a:off x="960120" y="3840480"/>
            <a:ext cx="173736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b="1">
                <a:solidFill>
                  <a:srgbClr val="2C5F2D"/>
                </a:solidFill>
                <a:latin typeface="Arial"/>
                <a:ea typeface="Arial"/>
                <a:cs typeface="Arial"/>
              </a:rPr>
              <a:t>OPTIONAL</a:t>
            </a:r>
            <a:endParaRPr sz="1600"/>
          </a:p>
        </p:txBody>
      </p:sp>
      <p:sp>
        <p:nvSpPr>
          <p:cNvPr id="12" name="Text 10">
            <a:extLst xmlns:a="http://schemas.openxmlformats.org/drawingml/2006/main">
              <a:ext uri="{FF2B5EF4-FFF2-40B4-BE49-F238E27FC236}">
                <a16:creationId xmlns:a16="http://schemas.microsoft.com/office/drawing/2014/main" id="{351B626C-CB0D-4681-B7DB-E00DA141A8F9}"/>
              </a:ext>
            </a:extLst>
          </p:cNvPr>
          <p:cNvSpPr>
            <a:spLocks xmlns:a="http://schemas.openxmlformats.org/drawingml/2006/main" noGrp="1"/>
          </p:cNvSpPr>
          <p:nvPr/>
        </p:nvSpPr>
        <p:spPr>
          <a:xfrm xmlns:a="http://schemas.openxmlformats.org/drawingml/2006/main">
            <a:off x="2926080" y="3840480"/>
            <a:ext cx="825703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450">
                <a:solidFill>
                  <a:srgbClr val="172E22"/>
                </a:solidFill>
                <a:latin typeface="Arial"/>
                <a:ea typeface="Arial"/>
                <a:cs typeface="Arial"/>
              </a:rPr>
              <a:t>OPTIONAL LIVE: schedule + local @Computer proof + YOUR TURN ON LINKEDIN + manual ≤25 pilot + queue. Human sends.</a:t>
            </a:r>
            <a:endParaRPr sz="1450"/>
          </a:p>
        </p:txBody>
      </p:sp>
      <p:sp>
        <p:nvSpPr>
          <p:cNvPr id="13" name="Text 11">
            <a:extLst xmlns:a="http://schemas.openxmlformats.org/drawingml/2006/main">
              <a:ext uri="{FF2B5EF4-FFF2-40B4-BE49-F238E27FC236}">
                <a16:creationId xmlns:a16="http://schemas.microsoft.com/office/drawing/2014/main" id="{3BE29DD1-8E39-435F-BED4-9B26B14B9533}"/>
              </a:ext>
            </a:extLst>
          </p:cNvPr>
          <p:cNvSpPr>
            <a:spLocks xmlns:a="http://schemas.openxmlformats.org/drawingml/2006/main" noGrp="1"/>
          </p:cNvSpPr>
          <p:nvPr/>
        </p:nvSpPr>
        <p:spPr>
          <a:xfrm xmlns:a="http://schemas.openxmlformats.org/drawingml/2006/main">
            <a:off x="640080" y="4810125"/>
            <a:ext cx="10908792" cy="1905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AVAILABLE IN KIT ≠ LIVE FOR YOU</a:t>
            </a:r>
            <a:endParaRPr sz="900"/>
          </a:p>
        </p:txBody>
      </p:sp>
      <p:sp>
        <p:nvSpPr>
          <p:cNvPr id="14" name="Shape 12">
            <a:extLst xmlns:a="http://schemas.openxmlformats.org/drawingml/2006/main">
              <a:ext uri="{FF2B5EF4-FFF2-40B4-BE49-F238E27FC236}">
                <a16:creationId xmlns:a16="http://schemas.microsoft.com/office/drawing/2014/main" id="{9430EAA5-F9EA-4AA1-9EB8-1FE5293582A3}"/>
              </a:ext>
            </a:extLst>
          </p:cNvPr>
          <p:cNvSpPr>
            <a:spLocks xmlns:a="http://schemas.openxmlformats.org/drawingml/2006/main" noGrp="1"/>
          </p:cNvSpPr>
          <p:nvPr/>
        </p:nvSpPr>
        <p:spPr>
          <a:xfrm xmlns:a="http://schemas.openxmlformats.org/drawingml/2006/main">
            <a:off x="640080" y="5212080"/>
            <a:ext cx="3453384" cy="868680"/>
          </a:xfrm>
          <a:prstGeom xmlns:a="http://schemas.openxmlformats.org/drawingml/2006/main" prst="roundRect">
            <a:avLst>
              <a:gd name="adj" fmla="val 9474"/>
            </a:avLst>
          </a:prstGeom>
          <a:solidFill xmlns:a="http://schemas.openxmlformats.org/drawingml/2006/main">
            <a:srgbClr val="0D2B1E"/>
          </a:solidFill>
        </p:spPr>
      </p:sp>
      <p:sp>
        <p:nvSpPr>
          <p:cNvPr id="15" name="Text 13">
            <a:extLst xmlns:a="http://schemas.openxmlformats.org/drawingml/2006/main">
              <a:ext uri="{FF2B5EF4-FFF2-40B4-BE49-F238E27FC236}">
                <a16:creationId xmlns:a16="http://schemas.microsoft.com/office/drawing/2014/main" id="{07D1955D-53AA-484F-A391-6607A5D5B79D}"/>
              </a:ext>
            </a:extLst>
          </p:cNvPr>
          <p:cNvSpPr>
            <a:spLocks xmlns:a="http://schemas.openxmlformats.org/drawingml/2006/main" noGrp="1"/>
          </p:cNvSpPr>
          <p:nvPr/>
        </p:nvSpPr>
        <p:spPr>
          <a:xfrm xmlns:a="http://schemas.openxmlformats.org/drawingml/2006/main">
            <a:off x="914400" y="534924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F0C05A"/>
                </a:solidFill>
                <a:latin typeface="Arial"/>
                <a:ea typeface="Arial"/>
                <a:cs typeface="Arial"/>
              </a:rPr>
              <a:t>EMAIL</a:t>
            </a:r>
            <a:endParaRPr sz="1500"/>
          </a:p>
        </p:txBody>
      </p:sp>
      <p:sp>
        <p:nvSpPr>
          <p:cNvPr id="16" name="Text 14">
            <a:extLst xmlns:a="http://schemas.openxmlformats.org/drawingml/2006/main">
              <a:ext uri="{FF2B5EF4-FFF2-40B4-BE49-F238E27FC236}">
                <a16:creationId xmlns:a16="http://schemas.microsoft.com/office/drawing/2014/main" id="{7A83D3C7-784E-4839-8180-5F4068707EB3}"/>
              </a:ext>
            </a:extLst>
          </p:cNvPr>
          <p:cNvSpPr>
            <a:spLocks xmlns:a="http://schemas.openxmlformats.org/drawingml/2006/main" noGrp="1"/>
          </p:cNvSpPr>
          <p:nvPr/>
        </p:nvSpPr>
        <p:spPr>
          <a:xfrm xmlns:a="http://schemas.openxmlformats.org/drawingml/2006/main">
            <a:off x="914400" y="566928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150">
                <a:solidFill>
                  <a:srgbClr val="A9BFAF"/>
                </a:solidFill>
                <a:latin typeface="Arial"/>
                <a:ea typeface="Arial"/>
                <a:cs typeface="Arial"/>
              </a:rPr>
              <a:t>Required · schedule proven</a:t>
            </a:r>
            <a:endParaRPr sz="1150"/>
          </a:p>
        </p:txBody>
      </p:sp>
      <p:sp>
        <p:nvSpPr>
          <p:cNvPr id="17" name="Shape 15">
            <a:extLst xmlns:a="http://schemas.openxmlformats.org/drawingml/2006/main">
              <a:ext uri="{FF2B5EF4-FFF2-40B4-BE49-F238E27FC236}">
                <a16:creationId xmlns:a16="http://schemas.microsoft.com/office/drawing/2014/main" id="{8910C534-65A0-4EA4-84AF-D059BDB1C6D4}"/>
              </a:ext>
            </a:extLst>
          </p:cNvPr>
          <p:cNvSpPr>
            <a:spLocks xmlns:a="http://schemas.openxmlformats.org/drawingml/2006/main" noGrp="1"/>
          </p:cNvSpPr>
          <p:nvPr/>
        </p:nvSpPr>
        <p:spPr>
          <a:xfrm xmlns:a="http://schemas.openxmlformats.org/drawingml/2006/main">
            <a:off x="4367784" y="5212080"/>
            <a:ext cx="3453384" cy="868680"/>
          </a:xfrm>
          <a:prstGeom xmlns:a="http://schemas.openxmlformats.org/drawingml/2006/main" prst="roundRect">
            <a:avLst>
              <a:gd name="adj" fmla="val 9474"/>
            </a:avLst>
          </a:prstGeom>
          <a:solidFill xmlns:a="http://schemas.openxmlformats.org/drawingml/2006/main">
            <a:srgbClr val="0D2B1E"/>
          </a:solidFill>
        </p:spPr>
      </p:sp>
      <p:sp>
        <p:nvSpPr>
          <p:cNvPr id="18" name="Text 16">
            <a:extLst xmlns:a="http://schemas.openxmlformats.org/drawingml/2006/main">
              <a:ext uri="{FF2B5EF4-FFF2-40B4-BE49-F238E27FC236}">
                <a16:creationId xmlns:a16="http://schemas.microsoft.com/office/drawing/2014/main" id="{031A720F-9C91-49A2-B347-BA930F18C6A7}"/>
              </a:ext>
            </a:extLst>
          </p:cNvPr>
          <p:cNvSpPr>
            <a:spLocks xmlns:a="http://schemas.openxmlformats.org/drawingml/2006/main" noGrp="1"/>
          </p:cNvSpPr>
          <p:nvPr/>
        </p:nvSpPr>
        <p:spPr>
          <a:xfrm xmlns:a="http://schemas.openxmlformats.org/drawingml/2006/main">
            <a:off x="4642104" y="534924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F0C05A"/>
                </a:solidFill>
                <a:latin typeface="Arial"/>
                <a:ea typeface="Arial"/>
                <a:cs typeface="Arial"/>
              </a:rPr>
              <a:t>DRIVE</a:t>
            </a:r>
            <a:endParaRPr sz="1500"/>
          </a:p>
        </p:txBody>
      </p:sp>
      <p:sp>
        <p:nvSpPr>
          <p:cNvPr id="19" name="Text 17">
            <a:extLst xmlns:a="http://schemas.openxmlformats.org/drawingml/2006/main">
              <a:ext uri="{FF2B5EF4-FFF2-40B4-BE49-F238E27FC236}">
                <a16:creationId xmlns:a16="http://schemas.microsoft.com/office/drawing/2014/main" id="{20DA07C2-AAD3-465B-8656-0C2A61F197AE}"/>
              </a:ext>
            </a:extLst>
          </p:cNvPr>
          <p:cNvSpPr>
            <a:spLocks xmlns:a="http://schemas.openxmlformats.org/drawingml/2006/main" noGrp="1"/>
          </p:cNvSpPr>
          <p:nvPr/>
        </p:nvSpPr>
        <p:spPr>
          <a:xfrm xmlns:a="http://schemas.openxmlformats.org/drawingml/2006/main">
            <a:off x="4642104" y="566928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150">
                <a:solidFill>
                  <a:srgbClr val="A9BFAF"/>
                </a:solidFill>
                <a:latin typeface="Arial"/>
                <a:ea typeface="Arial"/>
                <a:cs typeface="Arial"/>
              </a:rPr>
              <a:t>Required · full index proven</a:t>
            </a:r>
            <a:endParaRPr sz="1150"/>
          </a:p>
        </p:txBody>
      </p:sp>
      <p:sp>
        <p:nvSpPr>
          <p:cNvPr id="20" name="Shape 18">
            <a:extLst xmlns:a="http://schemas.openxmlformats.org/drawingml/2006/main">
              <a:ext uri="{FF2B5EF4-FFF2-40B4-BE49-F238E27FC236}">
                <a16:creationId xmlns:a16="http://schemas.microsoft.com/office/drawing/2014/main" id="{ABAE382A-FD27-49C8-907F-6D6BB653920D}"/>
              </a:ext>
            </a:extLst>
          </p:cNvPr>
          <p:cNvSpPr>
            <a:spLocks xmlns:a="http://schemas.openxmlformats.org/drawingml/2006/main" noGrp="1"/>
          </p:cNvSpPr>
          <p:nvPr/>
        </p:nvSpPr>
        <p:spPr>
          <a:xfrm xmlns:a="http://schemas.openxmlformats.org/drawingml/2006/main">
            <a:off x="8095488" y="5212080"/>
            <a:ext cx="3453384" cy="868680"/>
          </a:xfrm>
          <a:prstGeom xmlns:a="http://schemas.openxmlformats.org/drawingml/2006/main" prst="roundRect">
            <a:avLst>
              <a:gd name="adj" fmla="val 9474"/>
            </a:avLst>
          </a:prstGeom>
          <a:solidFill xmlns:a="http://schemas.openxmlformats.org/drawingml/2006/main">
            <a:srgbClr val="0D2B1E"/>
          </a:solidFill>
        </p:spPr>
      </p:sp>
      <p:sp>
        <p:nvSpPr>
          <p:cNvPr id="21" name="Text 19">
            <a:extLst xmlns:a="http://schemas.openxmlformats.org/drawingml/2006/main">
              <a:ext uri="{FF2B5EF4-FFF2-40B4-BE49-F238E27FC236}">
                <a16:creationId xmlns:a16="http://schemas.microsoft.com/office/drawing/2014/main" id="{2C8A37E1-F8A3-428C-ABF2-854F58F5C585}"/>
              </a:ext>
            </a:extLst>
          </p:cNvPr>
          <p:cNvSpPr>
            <a:spLocks xmlns:a="http://schemas.openxmlformats.org/drawingml/2006/main" noGrp="1"/>
          </p:cNvSpPr>
          <p:nvPr/>
        </p:nvSpPr>
        <p:spPr>
          <a:xfrm xmlns:a="http://schemas.openxmlformats.org/drawingml/2006/main">
            <a:off x="8369808" y="534924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F0C05A"/>
                </a:solidFill>
                <a:latin typeface="Arial"/>
                <a:ea typeface="Arial"/>
                <a:cs typeface="Arial"/>
              </a:rPr>
              <a:t>LINKEDIN</a:t>
            </a:r>
            <a:endParaRPr sz="1500"/>
          </a:p>
        </p:txBody>
      </p:sp>
      <p:sp>
        <p:nvSpPr>
          <p:cNvPr id="22" name="Text 20">
            <a:extLst xmlns:a="http://schemas.openxmlformats.org/drawingml/2006/main">
              <a:ext uri="{FF2B5EF4-FFF2-40B4-BE49-F238E27FC236}">
                <a16:creationId xmlns:a16="http://schemas.microsoft.com/office/drawing/2014/main" id="{7A6271B4-7358-4A84-ACCF-ED5B2EFD24D0}"/>
              </a:ext>
            </a:extLst>
          </p:cNvPr>
          <p:cNvSpPr>
            <a:spLocks xmlns:a="http://schemas.openxmlformats.org/drawingml/2006/main" noGrp="1"/>
          </p:cNvSpPr>
          <p:nvPr/>
        </p:nvSpPr>
        <p:spPr>
          <a:xfrm xmlns:a="http://schemas.openxmlformats.org/drawingml/2006/main">
            <a:off x="8369808" y="566928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150">
                <a:solidFill>
                  <a:srgbClr val="A9BFAF"/>
                </a:solidFill>
                <a:latin typeface="Arial"/>
                <a:ea typeface="Arial"/>
                <a:cs typeface="Arial"/>
              </a:rPr>
              <a:t>Optional · live or declined</a:t>
            </a:r>
            <a:endParaRPr sz="1150"/>
          </a:p>
        </p:txBody>
      </p:sp>
      <p:sp>
        <p:nvSpPr>
          <p:cNvPr id="23" name="Text 21">
            <a:extLst xmlns:a="http://schemas.openxmlformats.org/drawingml/2006/main">
              <a:ext uri="{FF2B5EF4-FFF2-40B4-BE49-F238E27FC236}">
                <a16:creationId xmlns:a16="http://schemas.microsoft.com/office/drawing/2014/main" id="{6DD1E79B-A9BA-4D28-994D-C16DE31B2DEA}"/>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13 August 2026</a:t>
            </a:r>
            <a:endParaRPr sz="900"/>
          </a:p>
        </p:txBody>
      </p:sp>
      <p:sp>
        <p:nvSpPr>
          <p:cNvPr id="24" name="Text 22">
            <a:extLst xmlns:a="http://schemas.openxmlformats.org/drawingml/2006/main">
              <a:ext uri="{FF2B5EF4-FFF2-40B4-BE49-F238E27FC236}">
                <a16:creationId xmlns:a16="http://schemas.microsoft.com/office/drawing/2014/main" id="{B4BA9BB4-A70E-438C-8CA5-73E3E57E09B8}"/>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26</a:t>
            </a:r>
            <a:endParaRPr sz="900"/>
          </a:p>
        </p:txBody>
      </p:sp>
    </p:spTree>
    <p:extLst>
      <p:ext uri="{BB962C8B-B14F-4D97-AF65-F5344CB8AC3E}">
        <p14:creationId xmlns:p14="http://schemas.microsoft.com/office/powerpoint/2010/main" val="1697712350"/>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2026-08-13T08:19:46.9470000Z</dcterms:created>
  <dcterms:modified xsi:type="dcterms:W3CDTF">2026-08-13T08:19:46.9470000Z</dcterms:modified>
</coreProperties>
</file>